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7010400" cy="9296400"/>
  <p:custDataLst>
    <p:tags r:id="rId17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43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DA3B617-4D7F-49A2-B091-38F552E377C9}" type="datetimeFigureOut">
              <a:rPr lang="en-US"/>
              <a:pPr>
                <a:defRPr/>
              </a:pPr>
              <a:t>2/16/2017</a:t>
            </a:fld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6D324EA-FBE2-4ACB-B58F-BA96FCA86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436A478-FEA4-4B6B-A10D-E1FF7734ABB3}" type="datetimeFigureOut">
              <a:rPr lang="en-US"/>
              <a:pPr>
                <a:defRPr/>
              </a:pPr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CF7ED2D-C53F-4FDA-B24A-44D1AB1BA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B170C0-699C-49DA-8E31-EF3EEC16DD13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DDE0AA-6645-4453-AEAF-6DE72AFCB4DB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6111E1-86BA-423B-A664-0BA8FFC038EA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ABD1BC-798D-4248-B257-33B33B6C0DE6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0946F5-F9C9-4622-9715-05688E5629FF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C8B3AB-137C-4F08-A83D-F8E066E4026E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DB2532-C586-4CA8-B479-F5536BF634D7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657798-CF91-4109-9474-445BCA72E989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D81B18-8FD6-4B9D-ACCB-EB81AA8FD77F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A60CE2-8DA9-490A-AB19-5BA4BE4325DD}" type="slidenum">
              <a:rPr lang="en-US" altLang="en-US" smtClean="0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3793" y="188212"/>
            <a:ext cx="1149531" cy="510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091" y="6204111"/>
            <a:ext cx="1706880" cy="4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8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3794" y="195921"/>
            <a:ext cx="1149531" cy="510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091" y="6204111"/>
            <a:ext cx="1706880" cy="4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3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3794" y="195921"/>
            <a:ext cx="1149531" cy="510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091" y="6204111"/>
            <a:ext cx="1706880" cy="4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02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3794" y="195921"/>
            <a:ext cx="1149531" cy="510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091" y="6204111"/>
            <a:ext cx="1706880" cy="4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4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3794" y="195921"/>
            <a:ext cx="1149531" cy="510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091" y="6204111"/>
            <a:ext cx="1706880" cy="4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9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3794" y="195921"/>
            <a:ext cx="1149531" cy="510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091" y="6204111"/>
            <a:ext cx="1706880" cy="4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8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3794" y="195921"/>
            <a:ext cx="1149531" cy="510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091" y="6204111"/>
            <a:ext cx="1706880" cy="4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3794" y="195921"/>
            <a:ext cx="1149531" cy="510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091" y="6204111"/>
            <a:ext cx="1706880" cy="4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6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3794" y="195921"/>
            <a:ext cx="1149531" cy="510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091" y="6204111"/>
            <a:ext cx="1706880" cy="4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5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3794" y="195921"/>
            <a:ext cx="1149531" cy="510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091" y="6204111"/>
            <a:ext cx="1706880" cy="4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3794" y="195921"/>
            <a:ext cx="1149531" cy="510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091" y="6204111"/>
            <a:ext cx="1706880" cy="4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9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3794" y="195921"/>
            <a:ext cx="1149531" cy="510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091" y="6204111"/>
            <a:ext cx="1706880" cy="4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43075" y="2885849"/>
            <a:ext cx="8705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Your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1440025" y="457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Divine Consciousness</a:t>
            </a:r>
          </a:p>
        </p:txBody>
      </p:sp>
      <p:sp>
        <p:nvSpPr>
          <p:cNvPr id="22531" name="Text Box 41"/>
          <p:cNvSpPr txBox="1">
            <a:spLocks noChangeArrowheads="1"/>
          </p:cNvSpPr>
          <p:nvPr/>
        </p:nvSpPr>
        <p:spPr bwMode="auto">
          <a:xfrm>
            <a:off x="4854739" y="1798639"/>
            <a:ext cx="5418137" cy="361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6875" indent="-396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434343"/>
                </a:solidFill>
                <a:cs typeface="Arial" panose="020B0604020202020204" pitchFamily="34" charset="0"/>
              </a:rPr>
              <a:t>As we progress in meditation, our awareness of the non-local domain becomes more refined</a:t>
            </a:r>
          </a:p>
          <a:p>
            <a:pPr eaLnBrk="1" hangingPunct="1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434343"/>
                </a:solidFill>
                <a:cs typeface="Arial" panose="020B0604020202020204" pitchFamily="34" charset="0"/>
              </a:rPr>
              <a:t>Recognizing our own true nature, we gradually become aware that the same witness is in everything around us</a:t>
            </a:r>
          </a:p>
          <a:p>
            <a:pPr eaLnBrk="1" hangingPunct="1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434343"/>
                </a:solidFill>
                <a:cs typeface="Arial" panose="020B0604020202020204" pitchFamily="34" charset="0"/>
              </a:rPr>
              <a:t>A deep sense of connectedness to everyone and everything begins to arise</a:t>
            </a:r>
          </a:p>
        </p:txBody>
      </p:sp>
      <p:pic>
        <p:nvPicPr>
          <p:cNvPr id="22532" name="Picture 3" descr="K:\MARKETING\IMAGES\PEOPLE\iStock_000002735539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798639"/>
            <a:ext cx="2789238" cy="417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8382000" cy="1143000"/>
          </a:xfrm>
        </p:spPr>
        <p:txBody>
          <a:bodyPr/>
          <a:lstStyle/>
          <a:p>
            <a:pPr eaLnBrk="1" hangingPunct="1">
              <a:spcBef>
                <a:spcPct val="5000"/>
              </a:spcBef>
            </a:pPr>
            <a:r>
              <a:rPr lang="en-US" altLang="en-US" sz="3600" b="1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Unified Consciousness</a:t>
            </a:r>
            <a:r>
              <a:rPr lang="en-US" altLang="en-US" sz="36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579" name="Text Box 23"/>
          <p:cNvSpPr txBox="1">
            <a:spLocks noChangeArrowheads="1"/>
          </p:cNvSpPr>
          <p:nvPr/>
        </p:nvSpPr>
        <p:spPr bwMode="auto">
          <a:xfrm>
            <a:off x="2286000" y="2157413"/>
            <a:ext cx="7848600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434343"/>
                </a:solidFill>
                <a:cs typeface="Arial" panose="020B0604020202020204" pitchFamily="34" charset="0"/>
              </a:rPr>
              <a:t>Finally, we realize that not only are we deeply connected to all that is at the level of non-local awareness (or spirit) – but that non-local awareness is undivided and we are all one</a:t>
            </a:r>
          </a:p>
          <a:p>
            <a:pPr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434343"/>
                </a:solidFill>
                <a:cs typeface="Arial" panose="020B0604020202020204" pitchFamily="34" charset="0"/>
              </a:rPr>
              <a:t>We awaken fully to our true self as undefined spirit and the source of all creation; we have the experience of being one with everything</a:t>
            </a:r>
          </a:p>
          <a:p>
            <a:pPr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err="1">
                <a:solidFill>
                  <a:srgbClr val="434343"/>
                </a:solidFill>
                <a:cs typeface="Arial" panose="020B0604020202020204" pitchFamily="34" charset="0"/>
              </a:rPr>
              <a:t>Ahum</a:t>
            </a:r>
            <a:r>
              <a:rPr lang="en-US" altLang="en-US" sz="2200" dirty="0">
                <a:solidFill>
                  <a:srgbClr val="434343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434343"/>
                </a:solidFill>
                <a:cs typeface="Arial" panose="020B0604020202020204" pitchFamily="34" charset="0"/>
              </a:rPr>
              <a:t>Brahmasmi</a:t>
            </a:r>
            <a:r>
              <a:rPr lang="en-US" altLang="en-US" sz="2200" dirty="0">
                <a:solidFill>
                  <a:srgbClr val="434343"/>
                </a:solidFill>
                <a:cs typeface="Arial" panose="020B0604020202020204" pitchFamily="34" charset="0"/>
              </a:rPr>
              <a:t> – I am the Universe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Layers of our Existence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139951"/>
            <a:ext cx="8229600" cy="3776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back and forth between local and non-local awareness during Primordial Sound Meditation enables us to explore all the layers of our existence</a:t>
            </a:r>
            <a:b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200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higher states of consciousness unfold naturally and spontaneously</a:t>
            </a:r>
            <a:b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200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important that we don’t waste time wondering what state of consciousness we are in. Enjoy the benefits – the rest are just labels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90" y="288763"/>
            <a:ext cx="9144000" cy="630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1524000" y="1258888"/>
            <a:ext cx="91440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Session 4</a:t>
            </a:r>
            <a:br>
              <a:rPr lang="en-US" altLang="en-US" sz="40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en-US" altLang="en-US" sz="40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An Exploration of</a:t>
            </a:r>
            <a:br>
              <a:rPr lang="en-US" altLang="en-US" sz="40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Higher States of Consciousness</a:t>
            </a:r>
            <a:endParaRPr lang="en-US" altLang="en-US" sz="4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Unfolding of Higher States </a:t>
            </a:r>
            <a:br>
              <a:rPr lang="en-US" altLang="en-US" sz="3600" b="1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Consciousness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981200"/>
            <a:ext cx="7848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in creation is evolving. Now that you are practicing meditation you have started to accelerate the process.</a:t>
            </a:r>
            <a:b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200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7 levels of consciousness each with its own physiological functioning and quality of experience.</a:t>
            </a:r>
            <a:b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200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and experience go hand in hand. You are having experiences and today you will have the knowledge to go along with them.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explore…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200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438400" y="1447800"/>
            <a:ext cx="8001000" cy="45720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seven different levels of consciousness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levels you experience every day</a:t>
            </a:r>
          </a:p>
          <a:p>
            <a:pPr marL="1714500" lvl="3" indent="-342900" eaLnBrk="1" hangingPunct="1">
              <a:lnSpc>
                <a:spcPct val="80000"/>
              </a:lnSpc>
              <a:spcBef>
                <a:spcPct val="75000"/>
              </a:spcBef>
              <a:buFont typeface="Calibri" panose="020F0502020204030204" pitchFamily="34" charset="0"/>
              <a:buAutoNum type="arabicPeriod"/>
            </a:pPr>
            <a:r>
              <a:rPr lang="en-US" altLang="en-US" sz="18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Sleep</a:t>
            </a:r>
          </a:p>
          <a:p>
            <a:pPr marL="1714500" lvl="3" indent="-342900" eaLnBrk="1" hangingPunct="1">
              <a:lnSpc>
                <a:spcPct val="80000"/>
              </a:lnSpc>
              <a:spcBef>
                <a:spcPct val="75000"/>
              </a:spcBef>
              <a:buFont typeface="Calibri" panose="020F0502020204030204" pitchFamily="34" charset="0"/>
              <a:buAutoNum type="arabicPeriod"/>
            </a:pPr>
            <a:r>
              <a:rPr lang="en-US" altLang="en-US" sz="18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Dreaming</a:t>
            </a:r>
          </a:p>
          <a:p>
            <a:pPr marL="1714500" lvl="3" indent="-342900" eaLnBrk="1" hangingPunct="1">
              <a:lnSpc>
                <a:spcPct val="80000"/>
              </a:lnSpc>
              <a:spcBef>
                <a:spcPct val="75000"/>
              </a:spcBef>
              <a:buFont typeface="Calibri" panose="020F0502020204030204" pitchFamily="34" charset="0"/>
              <a:buAutoNum type="arabicPeriod"/>
            </a:pPr>
            <a:r>
              <a:rPr lang="en-US" altLang="en-US" sz="18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Waking</a:t>
            </a:r>
            <a:r>
              <a:rPr lang="en-US" altLang="en-US" sz="15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7500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you may have glimpsed or may be new to you</a:t>
            </a:r>
          </a:p>
          <a:p>
            <a:pPr marL="1714500" lvl="3" indent="-342900" eaLnBrk="1" hangingPunct="1">
              <a:lnSpc>
                <a:spcPct val="80000"/>
              </a:lnSpc>
              <a:spcBef>
                <a:spcPct val="75000"/>
              </a:spcBef>
              <a:buFont typeface="Calibri" panose="020F0502020204030204" pitchFamily="34" charset="0"/>
              <a:buAutoNum type="arabicPeriod" startAt="4"/>
            </a:pPr>
            <a:r>
              <a:rPr lang="en-US" altLang="en-US" sz="18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Transcendence Consciousness (</a:t>
            </a:r>
            <a:r>
              <a:rPr lang="en-US" altLang="en-US" sz="1800" dirty="0" err="1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Atma</a:t>
            </a:r>
            <a:r>
              <a:rPr lang="en-US" altLang="en-US" sz="18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Darshan</a:t>
            </a:r>
            <a:r>
              <a:rPr lang="en-US" altLang="en-US" sz="18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0" lvl="3" indent="-342900" eaLnBrk="1" hangingPunct="1">
              <a:lnSpc>
                <a:spcPct val="80000"/>
              </a:lnSpc>
              <a:spcBef>
                <a:spcPct val="75000"/>
              </a:spcBef>
              <a:buFont typeface="Calibri" panose="020F0502020204030204" pitchFamily="34" charset="0"/>
              <a:buAutoNum type="arabicPeriod" startAt="4"/>
            </a:pPr>
            <a:r>
              <a:rPr lang="en-US" altLang="en-US" sz="18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Cosmic Consciousness</a:t>
            </a:r>
          </a:p>
          <a:p>
            <a:pPr marL="1714500" lvl="3" indent="-342900" eaLnBrk="1" hangingPunct="1">
              <a:lnSpc>
                <a:spcPct val="80000"/>
              </a:lnSpc>
              <a:spcBef>
                <a:spcPct val="75000"/>
              </a:spcBef>
              <a:buFont typeface="Calibri" panose="020F0502020204030204" pitchFamily="34" charset="0"/>
              <a:buAutoNum type="arabicPeriod" startAt="4"/>
            </a:pPr>
            <a:r>
              <a:rPr lang="en-US" altLang="en-US" sz="18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Divine Consciousness</a:t>
            </a:r>
          </a:p>
          <a:p>
            <a:pPr marL="1714500" lvl="3" indent="-342900" eaLnBrk="1" hangingPunct="1">
              <a:lnSpc>
                <a:spcPct val="80000"/>
              </a:lnSpc>
              <a:spcBef>
                <a:spcPct val="75000"/>
              </a:spcBef>
              <a:buFont typeface="Calibri" panose="020F0502020204030204" pitchFamily="34" charset="0"/>
              <a:buAutoNum type="arabicPeriod" startAt="4"/>
            </a:pPr>
            <a:r>
              <a:rPr lang="en-US" altLang="en-US" sz="18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Unity Consciousness (Brahman)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524000" y="53340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434343"/>
                </a:solidFill>
                <a:cs typeface="Arial" panose="020B0604020202020204" pitchFamily="34" charset="0"/>
              </a:rPr>
              <a:t>Evolution of Consciousness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Sleep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4850" y="1981200"/>
            <a:ext cx="5772150" cy="430053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Dull state with very little awareness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is resting and rejuvenating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bonds may influence (a mother may sense her baby’s needs and wake) 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may also influence (someone asleep may wake when hearing the building is on fire)</a:t>
            </a:r>
            <a:r>
              <a:rPr lang="en-US" altLang="en-US" sz="26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2292" name="Picture 3" descr="K:\MARKETING\IMAGES\PEOPLE\HTH retouched red ve#10D9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6" y="2112964"/>
            <a:ext cx="2346325" cy="3519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Dreaming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73288" y="1911350"/>
            <a:ext cx="8037512" cy="4565650"/>
          </a:xfrm>
        </p:spPr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awareness than deep sleep with images and memories</a:t>
            </a:r>
          </a:p>
          <a:p>
            <a:pPr eaLnBrk="1" hangingPunct="1">
              <a:spcBef>
                <a:spcPct val="70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 of an internal world that seems real</a:t>
            </a:r>
          </a:p>
          <a:p>
            <a:pPr eaLnBrk="1" hangingPunct="1">
              <a:spcBef>
                <a:spcPct val="70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subject/object split; you (the subject) and the environment (the object of your perception)</a:t>
            </a:r>
          </a:p>
          <a:p>
            <a:pPr eaLnBrk="1" hangingPunct="1">
              <a:spcBef>
                <a:spcPct val="70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waking, we consider the dream to be a fabrication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62539" y="1636713"/>
            <a:ext cx="5208587" cy="5029200"/>
          </a:xfrm>
        </p:spPr>
        <p:txBody>
          <a:bodyPr/>
          <a:lstStyle/>
          <a:p>
            <a:pPr eaLnBrk="1" hangingPunct="1">
              <a:spcBef>
                <a:spcPct val="75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which we experience as our physical reality – the “real” world</a:t>
            </a:r>
            <a:endParaRPr lang="en-US" altLang="en-US" sz="800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75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Appears solid and structured to our senses with established rules and boundaries</a:t>
            </a:r>
            <a:endParaRPr lang="en-US" altLang="en-US" sz="800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75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localized experiences, where we translate the quantum soup into space-time events</a:t>
            </a:r>
          </a:p>
          <a:p>
            <a:pPr eaLnBrk="1" hangingPunct="1">
              <a:spcBef>
                <a:spcPct val="75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vivid and “real” state for many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Waking</a:t>
            </a:r>
          </a:p>
        </p:txBody>
      </p:sp>
      <p:pic>
        <p:nvPicPr>
          <p:cNvPr id="16388" name="Picture 2" descr="K:\MARKETING\IMAGES\PEOPLE\Ballancing woman 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773238"/>
            <a:ext cx="2882900" cy="431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Atma</a:t>
            </a:r>
            <a:r>
              <a:rPr lang="en-US" altLang="en-US" sz="3600" b="1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Darshan</a:t>
            </a:r>
            <a:endParaRPr lang="en-US" altLang="en-US" sz="3600" b="1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45076" y="1524000"/>
            <a:ext cx="5318125" cy="504983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altLang="en-US" sz="20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known as ‘glimpsing the soul’ or slipping into the gap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altLang="en-US" sz="20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non-local reality beyond space-time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altLang="en-US" sz="20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we find the thinker of thoughts, the essential you, which was never born and can never die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altLang="en-US" sz="20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not aware of this reality until after returning from it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altLang="en-US" sz="20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practice, aspects of the non-local reality become established in the local</a:t>
            </a:r>
          </a:p>
        </p:txBody>
      </p:sp>
      <p:pic>
        <p:nvPicPr>
          <p:cNvPr id="18436" name="Picture 2" descr="K:\MARKETING\IMAGES\PEOPLE\290000089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1" y="1782763"/>
            <a:ext cx="2792413" cy="421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Cosmic Consciousness</a:t>
            </a: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2209800" y="1433804"/>
            <a:ext cx="8001000" cy="48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434343"/>
                </a:solidFill>
                <a:cs typeface="Arial" panose="020B0604020202020204" pitchFamily="34" charset="0"/>
              </a:rPr>
              <a:t>Local and non-local reality are experienced at the same time, often referred to as ‘witnessing’</a:t>
            </a:r>
            <a:endParaRPr lang="en-US" altLang="en-US" sz="800" dirty="0">
              <a:solidFill>
                <a:srgbClr val="434343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434343"/>
                </a:solidFill>
                <a:cs typeface="Arial" panose="020B0604020202020204" pitchFamily="34" charset="0"/>
              </a:rPr>
              <a:t>The simultaneous experience of acting in the material world while watching yourself as you perform those actions - during waking, dreaming and sleeping</a:t>
            </a:r>
            <a:endParaRPr lang="en-US" altLang="en-US" sz="800" dirty="0">
              <a:solidFill>
                <a:srgbClr val="434343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434343"/>
                </a:solidFill>
                <a:cs typeface="Arial" panose="020B0604020202020204" pitchFamily="34" charset="0"/>
              </a:rPr>
              <a:t>While you play many roles (mother, father, </a:t>
            </a:r>
            <a:r>
              <a:rPr lang="en-US" altLang="en-US" sz="2200" dirty="0" err="1">
                <a:solidFill>
                  <a:srgbClr val="434343"/>
                </a:solidFill>
                <a:cs typeface="Arial" panose="020B0604020202020204" pitchFamily="34" charset="0"/>
              </a:rPr>
              <a:t>etc</a:t>
            </a:r>
            <a:r>
              <a:rPr lang="en-US" altLang="en-US" sz="2200" dirty="0">
                <a:solidFill>
                  <a:srgbClr val="434343"/>
                </a:solidFill>
                <a:cs typeface="Arial" panose="020B0604020202020204" pitchFamily="34" charset="0"/>
              </a:rPr>
              <a:t>) in the local domain, you know that the real you is not your roles – you experience yourself as the silent witness of the roles you play</a:t>
            </a:r>
          </a:p>
          <a:p>
            <a:pPr eaLnBrk="1" hangingPunct="1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434343"/>
                </a:solidFill>
                <a:cs typeface="Arial" panose="020B0604020202020204" pitchFamily="34" charset="0"/>
              </a:rPr>
              <a:t>Enjoyment of the roles expands as we are no longer overshadowed by our attachment to the good and bad scenes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hopraCenterTemplate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CC_Default</Template>
  <TotalTime>303</TotalTime>
  <Words>552</Words>
  <Application>Microsoft Office PowerPoint</Application>
  <PresentationFormat>Widescreen</PresentationFormat>
  <Paragraphs>67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ChopraCenterTemplate_V2</vt:lpstr>
      <vt:lpstr>PowerPoint Presentation</vt:lpstr>
      <vt:lpstr>PowerPoint Presentation</vt:lpstr>
      <vt:lpstr>The Unfolding of Higher States  of Consciousness</vt:lpstr>
      <vt:lpstr>PowerPoint Presentation</vt:lpstr>
      <vt:lpstr>Deep Sleep</vt:lpstr>
      <vt:lpstr>Dreaming</vt:lpstr>
      <vt:lpstr>Waking</vt:lpstr>
      <vt:lpstr>Atma Darshan</vt:lpstr>
      <vt:lpstr>Cosmic Consciousness</vt:lpstr>
      <vt:lpstr>Divine Consciousness</vt:lpstr>
      <vt:lpstr>Unified Consciousness </vt:lpstr>
      <vt:lpstr>The Layers of our Existence</vt:lpstr>
      <vt:lpstr>PowerPoint Presentation</vt:lpstr>
    </vt:vector>
  </TitlesOfParts>
  <Company>Chopra Center for Wellbeing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Gloria Lam</dc:creator>
  <cp:lastModifiedBy>Gloria Lam</cp:lastModifiedBy>
  <cp:revision>30</cp:revision>
  <dcterms:created xsi:type="dcterms:W3CDTF">2011-05-27T17:12:20Z</dcterms:created>
  <dcterms:modified xsi:type="dcterms:W3CDTF">2017-02-16T21:34:12Z</dcterms:modified>
</cp:coreProperties>
</file>