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1" r:id="rId21"/>
  </p:sldIdLst>
  <p:sldSz cx="12192000" cy="6858000"/>
  <p:notesSz cx="7010400" cy="9296400"/>
  <p:custDataLst>
    <p:tags r:id="rId24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24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F69A4F5-7DAD-4C6C-9A6C-523B27B8348B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B935CE-430D-4123-8AB4-8640F0223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256127F-811B-43D4-9C5F-8F2CA582492B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65122B-251D-4192-ABC1-6C01A0EF5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DFA833-A006-4839-B2D5-55B4AE875656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1E5D66-CB0E-4883-A3EC-1AAF9B89D693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613C30-1C5F-4515-8992-1D383D8A5C11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87CD91-C857-4BDD-A26A-2BF10FE7B865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D5F410-07CB-436E-8B52-4E9AF8A38972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4523BC-8628-43A2-9C12-E6BF4082657D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F16F04-E576-4405-B2B3-48C26C580D47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9ED5F9-AB4B-472F-9943-7D549F0BEA3D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74E789-3A37-4428-83EE-E56EE2B100E8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E27771-9DC3-4875-B13F-070BCA2A9B37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5093F6-A2EE-4AE8-A714-2214A55874A0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4F141C-77BF-47FC-AC71-0DC30E52FEBB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B28CF1-CDBB-48E9-9D90-9E0D06091B16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724DF8-75FF-4067-939A-87F7D645953E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663805-B610-4A50-8870-8798AB9AD349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651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651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425F6-51F5-4915-86C0-A42AB59408E7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3793" y="188212"/>
            <a:ext cx="1149531" cy="510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048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2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9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9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1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8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8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1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2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1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91" y="6204111"/>
            <a:ext cx="1706880" cy="43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8" r:id="rId10"/>
    <p:sldLayoutId id="2147483776" r:id="rId11"/>
    <p:sldLayoutId id="2147483777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743075" y="2885849"/>
            <a:ext cx="8705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Your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434343"/>
                </a:solidFill>
              </a:rPr>
              <a:t>Restful Awareness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751388" y="2395538"/>
            <a:ext cx="5184775" cy="3810000"/>
          </a:xfrm>
        </p:spPr>
        <p:txBody>
          <a:bodyPr/>
          <a:lstStyle/>
          <a:p>
            <a:pPr eaLnBrk="1" hangingPunct="1">
              <a:spcBef>
                <a:spcPct val="7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Heart rate slows/pumps blood more slowly</a:t>
            </a:r>
          </a:p>
          <a:p>
            <a:pPr eaLnBrk="1" hangingPunct="1">
              <a:spcBef>
                <a:spcPct val="7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Blood pressure normalizes</a:t>
            </a:r>
          </a:p>
          <a:p>
            <a:pPr eaLnBrk="1" hangingPunct="1">
              <a:spcBef>
                <a:spcPct val="7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Consume less oxygen and expel less carbon dioxide</a:t>
            </a:r>
          </a:p>
          <a:p>
            <a:pPr eaLnBrk="1" hangingPunct="1">
              <a:spcBef>
                <a:spcPct val="7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Perspire less</a:t>
            </a:r>
          </a:p>
          <a:p>
            <a:pPr eaLnBrk="1" hangingPunct="1">
              <a:spcBef>
                <a:spcPct val="7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Adrenal glands produce less adrenaline and cortisol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1981200" y="1436688"/>
            <a:ext cx="8077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200" i="1" dirty="0">
                <a:solidFill>
                  <a:srgbClr val="434343"/>
                </a:solidFill>
                <a:latin typeface="+mj-lt"/>
              </a:rPr>
              <a:t>During meditation, the body shifts into a state of restful awareness which counterbalances the fight/flight response</a:t>
            </a:r>
            <a:endParaRPr lang="en-US" altLang="en-US" sz="2400" b="1" dirty="0">
              <a:solidFill>
                <a:srgbClr val="434343"/>
              </a:solidFill>
              <a:latin typeface="+mj-lt"/>
            </a:endParaRPr>
          </a:p>
        </p:txBody>
      </p:sp>
      <p:pic>
        <p:nvPicPr>
          <p:cNvPr id="22533" name="Picture 2" descr="K:\MARKETING\IMAGES\MEDITATION\Meditate on Bea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514600"/>
            <a:ext cx="2371725" cy="320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93900" y="2286000"/>
            <a:ext cx="5226050" cy="3475038"/>
          </a:xfrm>
        </p:spPr>
        <p:txBody>
          <a:bodyPr/>
          <a:lstStyle/>
          <a:p>
            <a:pPr eaLnBrk="1" hangingPunct="1">
              <a:spcBef>
                <a:spcPct val="75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Produce more rejuvenating hormones (DHEA, growth hormone)</a:t>
            </a:r>
          </a:p>
          <a:p>
            <a:pPr eaLnBrk="1" hangingPunct="1">
              <a:spcBef>
                <a:spcPct val="75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Immune function improves</a:t>
            </a:r>
          </a:p>
          <a:p>
            <a:pPr eaLnBrk="1" hangingPunct="1">
              <a:spcBef>
                <a:spcPct val="75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Breathing slows</a:t>
            </a:r>
          </a:p>
          <a:p>
            <a:pPr eaLnBrk="1" hangingPunct="1">
              <a:spcBef>
                <a:spcPct val="75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Platelet function normalizes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434343"/>
                </a:solidFill>
              </a:rPr>
              <a:t>Restful Awareness</a:t>
            </a:r>
          </a:p>
        </p:txBody>
      </p:sp>
      <p:pic>
        <p:nvPicPr>
          <p:cNvPr id="24580" name="Picture 2" descr="K:\MARKETING\IMAGES\MEDITATION\Meditating on r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1673225"/>
            <a:ext cx="2190750" cy="4492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ChangeArrowheads="1"/>
          </p:cNvSpPr>
          <p:nvPr/>
        </p:nvSpPr>
        <p:spPr bwMode="auto">
          <a:xfrm>
            <a:off x="2209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434343"/>
                </a:solidFill>
                <a:latin typeface="+mj-lt"/>
              </a:rPr>
              <a:t>War vs. Peace</a:t>
            </a:r>
          </a:p>
        </p:txBody>
      </p:sp>
      <p:sp>
        <p:nvSpPr>
          <p:cNvPr id="4526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921000" y="1600200"/>
            <a:ext cx="3814763" cy="407828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>
                <a:solidFill>
                  <a:srgbClr val="434343"/>
                </a:solidFill>
                <a:latin typeface="+mj-lt"/>
              </a:rPr>
              <a:t>Fight/Flight</a:t>
            </a:r>
          </a:p>
          <a:p>
            <a:pPr eaLnBrk="1" fontAlgn="auto" hangingPunct="1">
              <a:spcBef>
                <a:spcPct val="7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>
                <a:solidFill>
                  <a:srgbClr val="434343"/>
                </a:solidFill>
                <a:latin typeface="+mj-lt"/>
                <a:sym typeface="Wingdings 3" pitchFamily="18" charset="2"/>
              </a:rPr>
              <a:t> Heart rate</a:t>
            </a:r>
          </a:p>
          <a:p>
            <a:pPr eaLnBrk="1" fontAlgn="auto" hangingPunct="1">
              <a:spcBef>
                <a:spcPct val="7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>
                <a:solidFill>
                  <a:srgbClr val="434343"/>
                </a:solidFill>
                <a:latin typeface="+mj-lt"/>
                <a:sym typeface="Wingdings 3" pitchFamily="18" charset="2"/>
              </a:rPr>
              <a:t> Blood pressure</a:t>
            </a:r>
          </a:p>
          <a:p>
            <a:pPr eaLnBrk="1" fontAlgn="auto" hangingPunct="1">
              <a:spcBef>
                <a:spcPct val="7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>
                <a:solidFill>
                  <a:srgbClr val="434343"/>
                </a:solidFill>
                <a:latin typeface="+mj-lt"/>
                <a:sym typeface="Wingdings 3" pitchFamily="18" charset="2"/>
              </a:rPr>
              <a:t> Respiration</a:t>
            </a:r>
          </a:p>
          <a:p>
            <a:pPr eaLnBrk="1" fontAlgn="auto" hangingPunct="1">
              <a:spcBef>
                <a:spcPct val="7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>
                <a:solidFill>
                  <a:srgbClr val="434343"/>
                </a:solidFill>
                <a:latin typeface="+mj-lt"/>
                <a:sym typeface="Wingdings 3" pitchFamily="18" charset="2"/>
              </a:rPr>
              <a:t> Perspiration</a:t>
            </a:r>
          </a:p>
          <a:p>
            <a:pPr eaLnBrk="1" fontAlgn="auto" hangingPunct="1">
              <a:spcBef>
                <a:spcPct val="7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>
                <a:solidFill>
                  <a:srgbClr val="434343"/>
                </a:solidFill>
                <a:latin typeface="+mj-lt"/>
                <a:sym typeface="Wingdings 3" pitchFamily="18" charset="2"/>
              </a:rPr>
              <a:t> Stress hormones</a:t>
            </a:r>
          </a:p>
          <a:p>
            <a:pPr eaLnBrk="1" fontAlgn="auto" hangingPunct="1">
              <a:spcBef>
                <a:spcPct val="7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>
                <a:solidFill>
                  <a:srgbClr val="434343"/>
                </a:solidFill>
                <a:latin typeface="+mj-lt"/>
                <a:sym typeface="Wingdings 3" pitchFamily="18" charset="2"/>
              </a:rPr>
              <a:t> Anti-aging hormones</a:t>
            </a:r>
          </a:p>
          <a:p>
            <a:pPr eaLnBrk="1" fontAlgn="auto" hangingPunct="1">
              <a:spcBef>
                <a:spcPct val="7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200">
                <a:solidFill>
                  <a:srgbClr val="434343"/>
                </a:solidFill>
                <a:latin typeface="+mj-lt"/>
                <a:sym typeface="Wingdings 3" pitchFamily="18" charset="2"/>
              </a:rPr>
              <a:t> Platelet stickiness</a:t>
            </a:r>
            <a:endParaRPr lang="en-US" sz="2200" b="1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600200"/>
            <a:ext cx="38862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200" b="1">
                <a:solidFill>
                  <a:srgbClr val="434343"/>
                </a:solidFill>
                <a:latin typeface="+mj-lt"/>
              </a:rPr>
              <a:t>Restful Awareness</a:t>
            </a:r>
          </a:p>
          <a:p>
            <a:pPr eaLnBrk="1" hangingPunct="1">
              <a:spcBef>
                <a:spcPct val="70000"/>
              </a:spcBef>
              <a:buFont typeface="Wingdings 3" panose="05040102010807070707" pitchFamily="18" charset="2"/>
              <a:buNone/>
            </a:pPr>
            <a:r>
              <a:rPr lang="en-US" altLang="en-US" sz="2000">
                <a:solidFill>
                  <a:srgbClr val="434343"/>
                </a:solidFill>
                <a:latin typeface="+mj-lt"/>
                <a:sym typeface="Wingdings 3" panose="05040102010807070707" pitchFamily="18" charset="2"/>
              </a:rPr>
              <a:t> Heart rate</a:t>
            </a:r>
          </a:p>
          <a:p>
            <a:pPr eaLnBrk="1" hangingPunct="1">
              <a:spcBef>
                <a:spcPct val="70000"/>
              </a:spcBef>
              <a:buFont typeface="Wingdings 3" panose="05040102010807070707" pitchFamily="18" charset="2"/>
              <a:buNone/>
            </a:pPr>
            <a:r>
              <a:rPr lang="en-US" altLang="en-US" sz="2000">
                <a:solidFill>
                  <a:srgbClr val="434343"/>
                </a:solidFill>
                <a:latin typeface="+mj-lt"/>
                <a:sym typeface="Wingdings 3" panose="05040102010807070707" pitchFamily="18" charset="2"/>
              </a:rPr>
              <a:t> Blood pressure</a:t>
            </a:r>
          </a:p>
          <a:p>
            <a:pPr eaLnBrk="1" hangingPunct="1">
              <a:spcBef>
                <a:spcPct val="70000"/>
              </a:spcBef>
              <a:buFont typeface="Wingdings 3" panose="05040102010807070707" pitchFamily="18" charset="2"/>
              <a:buNone/>
            </a:pPr>
            <a:r>
              <a:rPr lang="en-US" altLang="en-US" sz="2000">
                <a:solidFill>
                  <a:srgbClr val="434343"/>
                </a:solidFill>
                <a:latin typeface="+mj-lt"/>
                <a:sym typeface="Wingdings 3" panose="05040102010807070707" pitchFamily="18" charset="2"/>
              </a:rPr>
              <a:t> Respiration</a:t>
            </a:r>
          </a:p>
          <a:p>
            <a:pPr eaLnBrk="1" hangingPunct="1">
              <a:spcBef>
                <a:spcPct val="70000"/>
              </a:spcBef>
              <a:buFont typeface="Wingdings 3" panose="05040102010807070707" pitchFamily="18" charset="2"/>
              <a:buNone/>
            </a:pPr>
            <a:r>
              <a:rPr lang="en-US" altLang="en-US" sz="2000">
                <a:solidFill>
                  <a:srgbClr val="434343"/>
                </a:solidFill>
                <a:latin typeface="+mj-lt"/>
                <a:sym typeface="Wingdings 3" panose="05040102010807070707" pitchFamily="18" charset="2"/>
              </a:rPr>
              <a:t> Perspiration</a:t>
            </a:r>
          </a:p>
          <a:p>
            <a:pPr eaLnBrk="1" hangingPunct="1">
              <a:spcBef>
                <a:spcPct val="70000"/>
              </a:spcBef>
              <a:buFont typeface="Wingdings 3" panose="05040102010807070707" pitchFamily="18" charset="2"/>
              <a:buNone/>
            </a:pPr>
            <a:r>
              <a:rPr lang="en-US" altLang="en-US" sz="2000">
                <a:solidFill>
                  <a:srgbClr val="434343"/>
                </a:solidFill>
                <a:latin typeface="+mj-lt"/>
                <a:sym typeface="Wingdings 3" panose="05040102010807070707" pitchFamily="18" charset="2"/>
              </a:rPr>
              <a:t> Stress hormones</a:t>
            </a:r>
          </a:p>
          <a:p>
            <a:pPr eaLnBrk="1" hangingPunct="1">
              <a:spcBef>
                <a:spcPct val="70000"/>
              </a:spcBef>
              <a:buFont typeface="Wingdings 3" panose="05040102010807070707" pitchFamily="18" charset="2"/>
              <a:buNone/>
            </a:pPr>
            <a:r>
              <a:rPr lang="en-US" altLang="en-US" sz="2000">
                <a:solidFill>
                  <a:srgbClr val="434343"/>
                </a:solidFill>
                <a:latin typeface="+mj-lt"/>
                <a:sym typeface="Wingdings 3" panose="05040102010807070707" pitchFamily="18" charset="2"/>
              </a:rPr>
              <a:t> Anti-aging hormones</a:t>
            </a:r>
          </a:p>
          <a:p>
            <a:pPr eaLnBrk="1" hangingPunct="1">
              <a:spcBef>
                <a:spcPct val="70000"/>
              </a:spcBef>
              <a:buFont typeface="Wingdings 3" panose="05040102010807070707" pitchFamily="18" charset="2"/>
              <a:buNone/>
            </a:pPr>
            <a:r>
              <a:rPr lang="en-US" altLang="en-US" sz="2000">
                <a:solidFill>
                  <a:srgbClr val="434343"/>
                </a:solidFill>
                <a:latin typeface="+mj-lt"/>
                <a:sym typeface="Wingdings 3" panose="05040102010807070707" pitchFamily="18" charset="2"/>
              </a:rPr>
              <a:t> Platelet stickiness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434343"/>
                </a:solidFill>
              </a:rPr>
              <a:t>Software of the Soul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1648" y="1988465"/>
            <a:ext cx="1446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Karma</a:t>
            </a:r>
          </a:p>
          <a:p>
            <a:pPr algn="ctr"/>
            <a:r>
              <a:rPr lang="en-US" sz="2400" dirty="0"/>
              <a:t>(action)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85249" y="1988466"/>
            <a:ext cx="1552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Sanskara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(memory)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2711" y="4957554"/>
            <a:ext cx="1386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Vasanas</a:t>
            </a:r>
            <a:endParaRPr lang="en-US" sz="2400" dirty="0"/>
          </a:p>
          <a:p>
            <a:pPr algn="ctr"/>
            <a:r>
              <a:rPr lang="en-US" sz="2400" dirty="0"/>
              <a:t>(desire)</a:t>
            </a:r>
          </a:p>
        </p:txBody>
      </p:sp>
      <p:cxnSp>
        <p:nvCxnSpPr>
          <p:cNvPr id="10" name="Straight Arrow Connector 9"/>
          <p:cNvCxnSpPr>
            <a:cxnSpLocks/>
            <a:stCxn id="5" idx="3"/>
            <a:endCxn id="6" idx="1"/>
          </p:cNvCxnSpPr>
          <p:nvPr/>
        </p:nvCxnSpPr>
        <p:spPr>
          <a:xfrm>
            <a:off x="4537894" y="2403964"/>
            <a:ext cx="2947355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6" idx="2"/>
            <a:endCxn id="7" idx="3"/>
          </p:cNvCxnSpPr>
          <p:nvPr/>
        </p:nvCxnSpPr>
        <p:spPr>
          <a:xfrm flipH="1">
            <a:off x="6789289" y="2819463"/>
            <a:ext cx="1472094" cy="25535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7" idx="1"/>
            <a:endCxn id="5" idx="2"/>
          </p:cNvCxnSpPr>
          <p:nvPr/>
        </p:nvCxnSpPr>
        <p:spPr>
          <a:xfrm flipH="1" flipV="1">
            <a:off x="3814771" y="2819462"/>
            <a:ext cx="1587940" cy="2553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302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434343"/>
                </a:solidFill>
              </a:rPr>
              <a:t>Meditation and </a:t>
            </a:r>
            <a:br>
              <a:rPr lang="en-US" altLang="en-US" sz="3600" b="1" dirty="0">
                <a:solidFill>
                  <a:srgbClr val="434343"/>
                </a:solidFill>
              </a:rPr>
            </a:br>
            <a:r>
              <a:rPr lang="en-US" altLang="en-US" sz="3600" b="1" dirty="0">
                <a:solidFill>
                  <a:srgbClr val="434343"/>
                </a:solidFill>
              </a:rPr>
              <a:t>Conscious Choice Making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533262"/>
            <a:ext cx="7772400" cy="2819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rgbClr val="434343"/>
                </a:solidFill>
                <a:latin typeface="+mj-lt"/>
              </a:rPr>
              <a:t>The choices we make are made based </a:t>
            </a:r>
            <a:br>
              <a:rPr lang="en-US" altLang="en-US" sz="2800" dirty="0">
                <a:solidFill>
                  <a:srgbClr val="434343"/>
                </a:solidFill>
                <a:latin typeface="+mj-lt"/>
              </a:rPr>
            </a:br>
            <a:r>
              <a:rPr lang="en-US" altLang="en-US" sz="2800" dirty="0">
                <a:solidFill>
                  <a:srgbClr val="434343"/>
                </a:solidFill>
                <a:latin typeface="+mj-lt"/>
              </a:rPr>
              <a:t>on past actions (karma), which </a:t>
            </a:r>
            <a:br>
              <a:rPr lang="en-US" altLang="en-US" sz="2800" dirty="0">
                <a:solidFill>
                  <a:srgbClr val="434343"/>
                </a:solidFill>
                <a:latin typeface="+mj-lt"/>
              </a:rPr>
            </a:br>
            <a:r>
              <a:rPr lang="en-US" altLang="en-US" sz="2800" dirty="0">
                <a:solidFill>
                  <a:srgbClr val="434343"/>
                </a:solidFill>
                <a:latin typeface="+mj-lt"/>
              </a:rPr>
              <a:t>create unique memories (</a:t>
            </a:r>
            <a:r>
              <a:rPr lang="en-US" altLang="en-US" sz="2800" dirty="0" err="1">
                <a:solidFill>
                  <a:srgbClr val="434343"/>
                </a:solidFill>
                <a:latin typeface="+mj-lt"/>
              </a:rPr>
              <a:t>sanskara</a:t>
            </a:r>
            <a:r>
              <a:rPr lang="en-US" altLang="en-US" sz="2800" dirty="0">
                <a:solidFill>
                  <a:srgbClr val="434343"/>
                </a:solidFill>
                <a:latin typeface="+mj-lt"/>
              </a:rPr>
              <a:t>) </a:t>
            </a:r>
            <a:br>
              <a:rPr lang="en-US" altLang="en-US" sz="2800" dirty="0">
                <a:solidFill>
                  <a:srgbClr val="434343"/>
                </a:solidFill>
                <a:latin typeface="+mj-lt"/>
              </a:rPr>
            </a:br>
            <a:r>
              <a:rPr lang="en-US" altLang="en-US" sz="2800" dirty="0">
                <a:solidFill>
                  <a:srgbClr val="434343"/>
                </a:solidFill>
                <a:latin typeface="+mj-lt"/>
              </a:rPr>
              <a:t>and desires (</a:t>
            </a:r>
            <a:r>
              <a:rPr lang="en-US" altLang="en-US" sz="2800" dirty="0" err="1">
                <a:solidFill>
                  <a:srgbClr val="434343"/>
                </a:solidFill>
                <a:latin typeface="+mj-lt"/>
              </a:rPr>
              <a:t>vasanas</a:t>
            </a:r>
            <a:r>
              <a:rPr lang="en-US" altLang="en-US" sz="2800" dirty="0">
                <a:solidFill>
                  <a:srgbClr val="434343"/>
                </a:solidFill>
                <a:latin typeface="+mj-lt"/>
              </a:rPr>
              <a:t>), which prompt </a:t>
            </a:r>
            <a:br>
              <a:rPr lang="en-US" altLang="en-US" sz="2800" dirty="0">
                <a:solidFill>
                  <a:srgbClr val="434343"/>
                </a:solidFill>
                <a:latin typeface="+mj-lt"/>
              </a:rPr>
            </a:br>
            <a:r>
              <a:rPr lang="en-US" altLang="en-US" sz="2800" dirty="0">
                <a:solidFill>
                  <a:srgbClr val="434343"/>
                </a:solidFill>
                <a:latin typeface="+mj-lt"/>
              </a:rPr>
              <a:t>future action.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434343"/>
                </a:solidFill>
              </a:rPr>
              <a:t>Basics of Meditation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4041775" y="2039938"/>
            <a:ext cx="6096000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70000"/>
              </a:spcBef>
              <a:buFontTx/>
              <a:buChar char="•"/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Primordial Sound Meditation takes you beyond mind, intellect and ego</a:t>
            </a:r>
          </a:p>
          <a:p>
            <a:pPr eaLnBrk="1" hangingPunct="1">
              <a:spcBef>
                <a:spcPct val="70000"/>
              </a:spcBef>
              <a:buFontTx/>
              <a:buChar char="•"/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Between each thought there is a gap</a:t>
            </a:r>
          </a:p>
          <a:p>
            <a:pPr eaLnBrk="1" hangingPunct="1">
              <a:spcBef>
                <a:spcPct val="70000"/>
              </a:spcBef>
              <a:buFontTx/>
              <a:buChar char="•"/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This gap is silent and the field of infinite possibilities</a:t>
            </a:r>
          </a:p>
          <a:p>
            <a:pPr eaLnBrk="1" hangingPunct="1">
              <a:spcBef>
                <a:spcPct val="70000"/>
              </a:spcBef>
              <a:buFontTx/>
              <a:buChar char="•"/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You are not your thoughts – your true self is in the gap</a:t>
            </a:r>
          </a:p>
        </p:txBody>
      </p:sp>
      <p:pic>
        <p:nvPicPr>
          <p:cNvPr id="31748" name="Picture 7" descr="meditating-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600200"/>
            <a:ext cx="1914525" cy="418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434343"/>
                </a:solidFill>
              </a:rPr>
              <a:t>Life is multi-dimensional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>
                <a:solidFill>
                  <a:srgbClr val="434343"/>
                </a:solidFill>
                <a:latin typeface="+mj-lt"/>
              </a:rPr>
              <a:t>According to Adi </a:t>
            </a:r>
            <a:r>
              <a:rPr lang="en-US" altLang="en-US" sz="2000" dirty="0" err="1">
                <a:solidFill>
                  <a:srgbClr val="434343"/>
                </a:solidFill>
                <a:latin typeface="+mj-lt"/>
              </a:rPr>
              <a:t>Shankara</a:t>
            </a:r>
            <a:r>
              <a:rPr lang="en-US" altLang="en-US" sz="2000" dirty="0">
                <a:solidFill>
                  <a:srgbClr val="434343"/>
                </a:solidFill>
                <a:latin typeface="+mj-lt"/>
              </a:rPr>
              <a:t>, 9</a:t>
            </a:r>
            <a:r>
              <a:rPr lang="en-US" altLang="en-US" sz="2000" baseline="30000" dirty="0">
                <a:solidFill>
                  <a:srgbClr val="434343"/>
                </a:solidFill>
                <a:latin typeface="+mj-lt"/>
              </a:rPr>
              <a:t>th</a:t>
            </a:r>
            <a:r>
              <a:rPr lang="en-US" altLang="en-US" sz="2000" dirty="0">
                <a:solidFill>
                  <a:srgbClr val="434343"/>
                </a:solidFill>
                <a:latin typeface="+mj-lt"/>
              </a:rPr>
              <a:t> century yogic sage, there are 3 primary layers of life: physical, psychological and spiritual.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rgbClr val="434343"/>
              </a:solidFill>
              <a:latin typeface="+mj-lt"/>
            </a:endParaRPr>
          </a:p>
          <a:p>
            <a:pPr eaLnBrk="1" hangingPunct="1"/>
            <a:r>
              <a:rPr lang="en-US" altLang="en-US" sz="2000" dirty="0">
                <a:solidFill>
                  <a:srgbClr val="434343"/>
                </a:solidFill>
                <a:latin typeface="+mj-lt"/>
              </a:rPr>
              <a:t>Although we tend to think of these levels of existence as separate, they are consciousness in different disguises.</a:t>
            </a:r>
            <a:br>
              <a:rPr lang="en-US" altLang="en-US" sz="2000" dirty="0">
                <a:solidFill>
                  <a:srgbClr val="434343"/>
                </a:solidFill>
                <a:latin typeface="+mj-lt"/>
              </a:rPr>
            </a:br>
            <a:endParaRPr lang="en-US" altLang="en-US" sz="2000" dirty="0">
              <a:solidFill>
                <a:srgbClr val="434343"/>
              </a:solidFill>
              <a:latin typeface="+mj-lt"/>
            </a:endParaRPr>
          </a:p>
          <a:p>
            <a:pPr eaLnBrk="1" hangingPunct="1"/>
            <a:r>
              <a:rPr lang="en-US" altLang="en-US" sz="2000" dirty="0">
                <a:solidFill>
                  <a:srgbClr val="434343"/>
                </a:solidFill>
                <a:latin typeface="+mj-lt"/>
              </a:rPr>
              <a:t>When we are able to freely access these different layers, we achieve balance and integration.</a:t>
            </a:r>
            <a:br>
              <a:rPr lang="en-US" altLang="en-US" sz="2000" dirty="0">
                <a:solidFill>
                  <a:srgbClr val="434343"/>
                </a:solidFill>
                <a:latin typeface="+mj-lt"/>
              </a:rPr>
            </a:br>
            <a:endParaRPr lang="en-US" altLang="en-US" sz="2000" dirty="0">
              <a:solidFill>
                <a:srgbClr val="434343"/>
              </a:solidFill>
              <a:latin typeface="+mj-lt"/>
            </a:endParaRPr>
          </a:p>
          <a:p>
            <a:pPr eaLnBrk="1" hangingPunct="1"/>
            <a:r>
              <a:rPr lang="en-US" altLang="en-US" sz="2000" dirty="0">
                <a:solidFill>
                  <a:srgbClr val="434343"/>
                </a:solidFill>
                <a:latin typeface="+mj-lt"/>
              </a:rPr>
              <a:t>Primordial Sound Meditation traverses the full range of experience, from the manifest to the </a:t>
            </a:r>
            <a:r>
              <a:rPr lang="en-US" altLang="en-US" sz="2000" dirty="0" err="1">
                <a:solidFill>
                  <a:srgbClr val="434343"/>
                </a:solidFill>
                <a:latin typeface="+mj-lt"/>
              </a:rPr>
              <a:t>unmanifest</a:t>
            </a:r>
            <a:r>
              <a:rPr lang="en-US" altLang="en-US" sz="2000" dirty="0">
                <a:solidFill>
                  <a:srgbClr val="434343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1524000" y="174171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434343"/>
                </a:solidFill>
                <a:latin typeface="+mj-lt"/>
              </a:rPr>
              <a:t>Layers of Life</a:t>
            </a:r>
          </a:p>
        </p:txBody>
      </p:sp>
      <p:pic>
        <p:nvPicPr>
          <p:cNvPr id="34819" name="Picture 10" descr="layersoflife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67" y="1059277"/>
            <a:ext cx="7091266" cy="5442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434343"/>
                </a:solidFill>
              </a:rPr>
              <a:t>Primordial Sounds</a:t>
            </a:r>
          </a:p>
        </p:txBody>
      </p:sp>
      <p:sp>
        <p:nvSpPr>
          <p:cNvPr id="36867" name="Text Box 41"/>
          <p:cNvSpPr txBox="1">
            <a:spLocks noChangeArrowheads="1"/>
          </p:cNvSpPr>
          <p:nvPr/>
        </p:nvSpPr>
        <p:spPr bwMode="auto">
          <a:xfrm>
            <a:off x="5105400" y="1752600"/>
            <a:ext cx="5257800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6875" indent="-396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70000"/>
              </a:spcBef>
              <a:buFontTx/>
              <a:buChar char="•"/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Everything in creation is made</a:t>
            </a:r>
            <a:br>
              <a:rPr lang="en-US" altLang="en-US" sz="2200" dirty="0">
                <a:solidFill>
                  <a:srgbClr val="434343"/>
                </a:solidFill>
                <a:latin typeface="+mj-lt"/>
              </a:rPr>
            </a:b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of vibration</a:t>
            </a:r>
          </a:p>
          <a:p>
            <a:pPr eaLnBrk="1" hangingPunct="1">
              <a:spcBef>
                <a:spcPct val="70000"/>
              </a:spcBef>
              <a:buFontTx/>
              <a:buChar char="•"/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Primordial sounds are the vibration of the universe</a:t>
            </a:r>
          </a:p>
          <a:p>
            <a:pPr eaLnBrk="1" hangingPunct="1">
              <a:spcBef>
                <a:spcPct val="70000"/>
              </a:spcBef>
              <a:buFontTx/>
              <a:buChar char="•"/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Cognized by ancient sages and recorded in relation to the position of the moon</a:t>
            </a:r>
          </a:p>
          <a:p>
            <a:pPr eaLnBrk="1" hangingPunct="1">
              <a:spcBef>
                <a:spcPct val="70000"/>
              </a:spcBef>
              <a:buFontTx/>
              <a:buChar char="•"/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Your primordial sound mantra has the effect of drawing your awareness back to the gap</a:t>
            </a:r>
          </a:p>
        </p:txBody>
      </p:sp>
      <p:pic>
        <p:nvPicPr>
          <p:cNvPr id="36868" name="Picture 43" descr="wave-power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4602">
            <a:off x="2057400" y="4078288"/>
            <a:ext cx="2514600" cy="169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017">
            <a:off x="2492375" y="1600200"/>
            <a:ext cx="135255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8382000" cy="1143000"/>
          </a:xfrm>
        </p:spPr>
        <p:txBody>
          <a:bodyPr/>
          <a:lstStyle/>
          <a:p>
            <a:pPr eaLnBrk="1" hangingPunct="1">
              <a:spcBef>
                <a:spcPct val="5000"/>
              </a:spcBef>
            </a:pPr>
            <a:r>
              <a:rPr lang="en-US" altLang="en-US" sz="3600" b="1" dirty="0">
                <a:solidFill>
                  <a:srgbClr val="434343"/>
                </a:solidFill>
              </a:rPr>
              <a:t>Next Sessions</a:t>
            </a:r>
            <a:r>
              <a:rPr lang="en-US" altLang="en-US" sz="3600" dirty="0">
                <a:solidFill>
                  <a:srgbClr val="434343"/>
                </a:solidFill>
              </a:rPr>
              <a:t> </a:t>
            </a:r>
          </a:p>
        </p:txBody>
      </p:sp>
      <p:sp>
        <p:nvSpPr>
          <p:cNvPr id="38915" name="Text Box 23"/>
          <p:cNvSpPr txBox="1">
            <a:spLocks noChangeArrowheads="1"/>
          </p:cNvSpPr>
          <p:nvPr/>
        </p:nvSpPr>
        <p:spPr bwMode="auto">
          <a:xfrm>
            <a:off x="3429000" y="2514600"/>
            <a:ext cx="6096000" cy="225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70000"/>
              </a:spcBef>
              <a:buFontTx/>
              <a:buChar char="•"/>
            </a:pPr>
            <a:r>
              <a:rPr lang="en-US" altLang="en-US" sz="2600" dirty="0">
                <a:solidFill>
                  <a:srgbClr val="434343"/>
                </a:solidFill>
                <a:latin typeface="+mj-lt"/>
              </a:rPr>
              <a:t>Receiving Your Mantra</a:t>
            </a:r>
          </a:p>
          <a:p>
            <a:pPr eaLnBrk="1" hangingPunct="1">
              <a:spcBef>
                <a:spcPct val="70000"/>
              </a:spcBef>
              <a:buFontTx/>
              <a:buChar char="•"/>
            </a:pPr>
            <a:r>
              <a:rPr lang="en-US" altLang="en-US" sz="2600" dirty="0">
                <a:solidFill>
                  <a:srgbClr val="434343"/>
                </a:solidFill>
                <a:latin typeface="+mj-lt"/>
              </a:rPr>
              <a:t>Perfecting Your Practice of Meditation</a:t>
            </a:r>
          </a:p>
          <a:p>
            <a:pPr eaLnBrk="1" hangingPunct="1">
              <a:spcBef>
                <a:spcPct val="70000"/>
              </a:spcBef>
              <a:buFontTx/>
              <a:buChar char="•"/>
            </a:pPr>
            <a:r>
              <a:rPr lang="en-US" altLang="en-US" sz="2600" dirty="0">
                <a:solidFill>
                  <a:srgbClr val="434343"/>
                </a:solidFill>
                <a:latin typeface="+mj-lt"/>
              </a:rPr>
              <a:t>An Exploration of Higher States </a:t>
            </a:r>
            <a:br>
              <a:rPr lang="en-US" altLang="en-US" sz="2600" dirty="0">
                <a:solidFill>
                  <a:srgbClr val="434343"/>
                </a:solidFill>
                <a:latin typeface="+mj-lt"/>
              </a:rPr>
            </a:br>
            <a:r>
              <a:rPr lang="en-US" altLang="en-US" sz="2600" dirty="0">
                <a:solidFill>
                  <a:srgbClr val="434343"/>
                </a:solidFill>
                <a:latin typeface="+mj-lt"/>
              </a:rPr>
              <a:t>of Consciousness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2183364" y="2272620"/>
            <a:ext cx="777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</a:rPr>
              <a:t>Primordial Sound Meditation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90" y="288763"/>
            <a:ext cx="9144000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524000" y="609600"/>
            <a:ext cx="9144000" cy="71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buFontTx/>
              <a:buNone/>
            </a:pPr>
            <a:r>
              <a:rPr lang="en-US" altLang="en-US" sz="3600" b="1" dirty="0">
                <a:solidFill>
                  <a:srgbClr val="434343"/>
                </a:solidFill>
                <a:latin typeface="+mj-lt"/>
                <a:cs typeface="Tahoma" panose="020B0604030504040204" pitchFamily="34" charset="0"/>
              </a:rPr>
              <a:t>Primordial Sound Meditation Program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752600" y="2514600"/>
            <a:ext cx="8763000" cy="313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0273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027363" indent="-23368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0273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0273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027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027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27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27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27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027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endParaRPr lang="en-US" altLang="en-US" sz="1400" b="1" dirty="0">
              <a:solidFill>
                <a:srgbClr val="434343"/>
              </a:solidFill>
              <a:latin typeface="+mj-lt"/>
            </a:endParaRPr>
          </a:p>
          <a:p>
            <a:pPr lvl="1" eaLnBrk="1" hangingPunct="1">
              <a:spcBef>
                <a:spcPct val="70000"/>
              </a:spcBef>
              <a:spcAft>
                <a:spcPct val="100000"/>
              </a:spcAft>
              <a:buFontTx/>
              <a:buNone/>
            </a:pPr>
            <a:r>
              <a:rPr lang="en-US" altLang="en-US" sz="2000" b="1" dirty="0">
                <a:solidFill>
                  <a:srgbClr val="434343"/>
                </a:solidFill>
                <a:latin typeface="+mj-lt"/>
              </a:rPr>
              <a:t>Session One:	</a:t>
            </a:r>
            <a:r>
              <a:rPr lang="en-US" altLang="en-US" sz="2000" dirty="0">
                <a:solidFill>
                  <a:srgbClr val="434343"/>
                </a:solidFill>
                <a:latin typeface="+mj-lt"/>
              </a:rPr>
              <a:t>Introduction to Primordial Sound Meditation</a:t>
            </a:r>
          </a:p>
          <a:p>
            <a:pPr lvl="1" eaLnBrk="1" hangingPunct="1">
              <a:spcBef>
                <a:spcPct val="10000"/>
              </a:spcBef>
              <a:spcAft>
                <a:spcPct val="100000"/>
              </a:spcAft>
              <a:buFontTx/>
              <a:buNone/>
            </a:pPr>
            <a:r>
              <a:rPr lang="en-US" altLang="en-US" sz="2000" b="1" dirty="0">
                <a:solidFill>
                  <a:srgbClr val="434343"/>
                </a:solidFill>
                <a:latin typeface="+mj-lt"/>
              </a:rPr>
              <a:t>Session Two:	</a:t>
            </a:r>
            <a:r>
              <a:rPr lang="en-US" altLang="en-US" sz="2000" dirty="0">
                <a:solidFill>
                  <a:srgbClr val="434343"/>
                </a:solidFill>
                <a:latin typeface="+mj-lt"/>
              </a:rPr>
              <a:t>Receiving Your Mantra</a:t>
            </a:r>
          </a:p>
          <a:p>
            <a:pPr lvl="1" eaLnBrk="1" hangingPunct="1">
              <a:spcBef>
                <a:spcPct val="10000"/>
              </a:spcBef>
              <a:spcAft>
                <a:spcPct val="100000"/>
              </a:spcAft>
              <a:buFontTx/>
              <a:buNone/>
            </a:pPr>
            <a:r>
              <a:rPr lang="en-US" altLang="en-US" sz="2000" b="1" dirty="0">
                <a:solidFill>
                  <a:srgbClr val="434343"/>
                </a:solidFill>
                <a:latin typeface="+mj-lt"/>
              </a:rPr>
              <a:t>Session Three:	</a:t>
            </a:r>
            <a:r>
              <a:rPr lang="en-US" altLang="en-US" sz="2000" dirty="0">
                <a:solidFill>
                  <a:srgbClr val="434343"/>
                </a:solidFill>
                <a:latin typeface="+mj-lt"/>
              </a:rPr>
              <a:t>Perfecting Your Practice of Meditation</a:t>
            </a:r>
          </a:p>
          <a:p>
            <a:pPr lvl="1" eaLnBrk="1" hangingPunct="1">
              <a:spcBef>
                <a:spcPct val="10000"/>
              </a:spcBef>
              <a:spcAft>
                <a:spcPct val="100000"/>
              </a:spcAft>
              <a:buFontTx/>
              <a:buNone/>
            </a:pPr>
            <a:r>
              <a:rPr lang="en-US" altLang="en-US" sz="2000" b="1" dirty="0">
                <a:solidFill>
                  <a:srgbClr val="434343"/>
                </a:solidFill>
                <a:latin typeface="+mj-lt"/>
              </a:rPr>
              <a:t>Session Four:	</a:t>
            </a:r>
            <a:r>
              <a:rPr lang="en-US" altLang="en-US" sz="2000" dirty="0">
                <a:solidFill>
                  <a:srgbClr val="434343"/>
                </a:solidFill>
                <a:latin typeface="+mj-lt"/>
              </a:rPr>
              <a:t>An Exploration of Higher States of Consciousness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524000" y="1752600"/>
            <a:ext cx="9144000" cy="50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buFontTx/>
              <a:buNone/>
            </a:pPr>
            <a:r>
              <a:rPr lang="en-US" altLang="en-US" sz="2400" i="1" dirty="0">
                <a:solidFill>
                  <a:srgbClr val="434343"/>
                </a:solidFill>
                <a:latin typeface="+mj-lt"/>
                <a:cs typeface="Tahoma" panose="020B0604030504040204" pitchFamily="34" charset="0"/>
              </a:rPr>
              <a:t>T</a:t>
            </a:r>
            <a:r>
              <a:rPr lang="en-US" altLang="en-US" sz="2400" i="1" dirty="0">
                <a:solidFill>
                  <a:srgbClr val="434343"/>
                </a:solidFill>
                <a:latin typeface="+mj-lt"/>
              </a:rPr>
              <a:t>aking your next step toward a lifetime of fulfillment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46500" y="1746250"/>
            <a:ext cx="6391275" cy="4773613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Chopra Center established in 1996 in San Diego is the global source of balance, healing, transformation, and expansion of awareness</a:t>
            </a:r>
            <a:endParaRPr lang="en-US" altLang="en-US" sz="800" dirty="0">
              <a:solidFill>
                <a:srgbClr val="434343"/>
              </a:solidFill>
              <a:latin typeface="+mj-lt"/>
            </a:endParaRPr>
          </a:p>
          <a:p>
            <a:pPr eaLnBrk="1" hangingPunct="1">
              <a:lnSpc>
                <a:spcPct val="110000"/>
              </a:lnSpc>
              <a:spcBef>
                <a:spcPct val="75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Primordial Sound Meditation (PSM) is an ancient technique revived by Dr. Chopra and Dr. Simon in conjunction with scholars in the US and India</a:t>
            </a:r>
            <a:endParaRPr lang="en-US" altLang="en-US" sz="800" dirty="0">
              <a:solidFill>
                <a:srgbClr val="434343"/>
              </a:solidFill>
              <a:latin typeface="+mj-lt"/>
            </a:endParaRPr>
          </a:p>
          <a:p>
            <a:pPr eaLnBrk="1" hangingPunct="1">
              <a:lnSpc>
                <a:spcPct val="110000"/>
              </a:lnSpc>
              <a:spcBef>
                <a:spcPct val="75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Over 100,000 people have been taught and 1,300 teachers have been trained in PSM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524000" y="27463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434343"/>
                </a:solidFill>
                <a:latin typeface="+mj-lt"/>
                <a:cs typeface="Tahoma" panose="020B0604030504040204" pitchFamily="34" charset="0"/>
              </a:rPr>
              <a:t>Origins of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rgbClr val="434343"/>
                </a:solidFill>
                <a:latin typeface="+mj-lt"/>
                <a:cs typeface="Tahoma" panose="020B0604030504040204" pitchFamily="34" charset="0"/>
              </a:rPr>
              <a:t>Primordial Sound Meditation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4284663"/>
            <a:ext cx="1177925" cy="1633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881188" y="5918200"/>
            <a:ext cx="165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3300"/>
                </a:solidFill>
                <a:latin typeface="Calibri" panose="020F0502020204030204" pitchFamily="34" charset="0"/>
              </a:rPr>
              <a:t>David Simon, M.D.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1670050" y="3516313"/>
            <a:ext cx="1865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663300"/>
                </a:solidFill>
                <a:latin typeface="Calibri" panose="020F0502020204030204" pitchFamily="34" charset="0"/>
              </a:rPr>
              <a:t>  Deepak Chopra, M.D.</a:t>
            </a:r>
          </a:p>
        </p:txBody>
      </p:sp>
      <p:pic>
        <p:nvPicPr>
          <p:cNvPr id="1024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1701800"/>
            <a:ext cx="1284287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434343"/>
                </a:solidFill>
              </a:rPr>
              <a:t>Antidote to Stress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6100" y="1928813"/>
            <a:ext cx="5422900" cy="405923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Stress results from perceiving obstacles to the fulfillment of our needs and desires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What stresses are you experiencing?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Body responds aggressively to these perceived obstacles or threats – the “fight/flight” response</a:t>
            </a:r>
          </a:p>
        </p:txBody>
      </p:sp>
      <p:pic>
        <p:nvPicPr>
          <p:cNvPr id="12292" name="Picture 3" descr="K:\MARKETING\IMAGES\PEOPLE\iStock_000013543752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1928813"/>
            <a:ext cx="2701925" cy="404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434343"/>
                </a:solidFill>
              </a:rPr>
              <a:t>Fight/Flight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0" y="1981200"/>
            <a:ext cx="64770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Heart beats faster/pumps blood more quickly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endParaRPr lang="en-US" altLang="en-US" sz="800" dirty="0">
              <a:solidFill>
                <a:srgbClr val="434343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Blood pressure rises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endParaRPr lang="en-US" altLang="en-US" sz="800" dirty="0">
              <a:solidFill>
                <a:srgbClr val="434343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Consume more oxygen and expel more carbon dioxide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endParaRPr lang="en-US" altLang="en-US" sz="800" dirty="0">
              <a:solidFill>
                <a:srgbClr val="434343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Perspiration increases</a:t>
            </a: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endParaRPr lang="en-US" altLang="en-US" sz="900" dirty="0">
              <a:solidFill>
                <a:srgbClr val="434343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70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Adrenal glands pumps out adrenaline, noradrenaline, and cortisol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7863" y="2051050"/>
            <a:ext cx="6188075" cy="4017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75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Pancreas releases more glucagon and less insulin, raising blood sugar</a:t>
            </a:r>
          </a:p>
          <a:p>
            <a:pPr eaLnBrk="1" hangingPunct="1">
              <a:lnSpc>
                <a:spcPct val="80000"/>
              </a:lnSpc>
              <a:spcBef>
                <a:spcPct val="75000"/>
              </a:spcBef>
            </a:pPr>
            <a:endParaRPr lang="en-US" altLang="en-US" sz="800" dirty="0">
              <a:solidFill>
                <a:srgbClr val="434343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75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Shunt blood from your digestive organs to your muscles</a:t>
            </a:r>
          </a:p>
          <a:p>
            <a:pPr eaLnBrk="1" hangingPunct="1">
              <a:lnSpc>
                <a:spcPct val="80000"/>
              </a:lnSpc>
              <a:spcBef>
                <a:spcPct val="75000"/>
              </a:spcBef>
            </a:pPr>
            <a:endParaRPr lang="en-US" altLang="en-US" sz="800" dirty="0">
              <a:solidFill>
                <a:srgbClr val="434343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75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Release less rejuvenating hormones (DHEA, growth hormone)</a:t>
            </a:r>
          </a:p>
          <a:p>
            <a:pPr eaLnBrk="1" hangingPunct="1">
              <a:lnSpc>
                <a:spcPct val="80000"/>
              </a:lnSpc>
              <a:spcBef>
                <a:spcPct val="75000"/>
              </a:spcBef>
            </a:pPr>
            <a:endParaRPr lang="en-US" altLang="en-US" sz="800" dirty="0">
              <a:solidFill>
                <a:srgbClr val="434343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75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Immune system becomes suppressed</a:t>
            </a:r>
          </a:p>
          <a:p>
            <a:pPr eaLnBrk="1" hangingPunct="1">
              <a:lnSpc>
                <a:spcPct val="80000"/>
              </a:lnSpc>
              <a:spcBef>
                <a:spcPct val="75000"/>
              </a:spcBef>
            </a:pPr>
            <a:endParaRPr lang="en-US" altLang="en-US" sz="800" dirty="0">
              <a:solidFill>
                <a:srgbClr val="434343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spcBef>
                <a:spcPct val="75000"/>
              </a:spcBef>
            </a:pPr>
            <a:r>
              <a:rPr lang="en-US" altLang="en-US" sz="2200" dirty="0">
                <a:solidFill>
                  <a:srgbClr val="434343"/>
                </a:solidFill>
                <a:latin typeface="+mj-lt"/>
              </a:rPr>
              <a:t>Platelets become stickier</a:t>
            </a:r>
            <a:endParaRPr lang="en-US" altLang="en-US" sz="2800" dirty="0">
              <a:solidFill>
                <a:srgbClr val="434343"/>
              </a:solidFill>
              <a:latin typeface="+mj-lt"/>
            </a:endParaRPr>
          </a:p>
        </p:txBody>
      </p:sp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1524000" y="6096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434343"/>
                </a:solidFill>
                <a:latin typeface="+mj-lt"/>
              </a:rPr>
              <a:t>Fight/Flight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57150"/>
            <a:ext cx="60960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434343"/>
                </a:solidFill>
              </a:rPr>
              <a:t>Seeds of Illness</a:t>
            </a:r>
          </a:p>
        </p:txBody>
      </p:sp>
      <p:graphicFrame>
        <p:nvGraphicFramePr>
          <p:cNvPr id="391299" name="Group 1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339758"/>
              </p:ext>
            </p:extLst>
          </p:nvPr>
        </p:nvGraphicFramePr>
        <p:xfrm>
          <a:off x="1981200" y="2286000"/>
          <a:ext cx="8458200" cy="3649666"/>
        </p:xfrm>
        <a:graphic>
          <a:graphicData uri="http://schemas.openxmlformats.org/drawingml/2006/table">
            <a:tbl>
              <a:tblPr firstRow="1"/>
              <a:tblGrid>
                <a:gridCol w="483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Change in Physiology</a:t>
                      </a:r>
                    </a:p>
                  </a:txBody>
                  <a:tcPr marT="45728" marB="4572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Leads to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6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Increase blood pressure, heart stress</a:t>
                      </a:r>
                    </a:p>
                  </a:txBody>
                  <a:tcPr marT="45728" marB="45728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Coronary heart disease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Increase stress hormones</a:t>
                      </a:r>
                    </a:p>
                  </a:txBody>
                  <a:tcPr marT="45728" marB="4572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Anxiety, insomnia, addictions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Increase blood sugar</a:t>
                      </a:r>
                    </a:p>
                  </a:txBody>
                  <a:tcPr marT="45728" marB="4572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Diabetes, obesity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Decrease circulation to digestive tract</a:t>
                      </a:r>
                    </a:p>
                  </a:txBody>
                  <a:tcPr marT="45728" marB="4572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Digestive disturbances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Decrease growth, sex hormones</a:t>
                      </a:r>
                    </a:p>
                  </a:txBody>
                  <a:tcPr marT="45728" marB="4572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Premature aging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Decrease immunity</a:t>
                      </a:r>
                    </a:p>
                  </a:txBody>
                  <a:tcPr marT="45728" marB="4572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Infections, cancer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Increase in sticky platelets</a:t>
                      </a:r>
                    </a:p>
                  </a:txBody>
                  <a:tcPr marT="45728" marB="45728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434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Heart attacks, strokes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501" name="Text Box 124"/>
          <p:cNvSpPr txBox="1">
            <a:spLocks noChangeArrowheads="1"/>
          </p:cNvSpPr>
          <p:nvPr/>
        </p:nvSpPr>
        <p:spPr bwMode="auto">
          <a:xfrm>
            <a:off x="2438400" y="1143000"/>
            <a:ext cx="73914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i="1">
                <a:solidFill>
                  <a:srgbClr val="434343"/>
                </a:solidFill>
                <a:latin typeface="+mj-lt"/>
              </a:rPr>
              <a:t>Regular activation of flight/fight response in non-life threatening situations can weaken our health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hopraCenterTemplate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ChopraCenterTemplate_V2.potx</Template>
  <TotalTime>491</TotalTime>
  <Words>542</Words>
  <Application>Microsoft Office PowerPoint</Application>
  <PresentationFormat>Widescreen</PresentationFormat>
  <Paragraphs>132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Wingdings 3</vt:lpstr>
      <vt:lpstr>ChopraCenterTemplate_V2</vt:lpstr>
      <vt:lpstr>PowerPoint Presentation</vt:lpstr>
      <vt:lpstr>PowerPoint Presentation</vt:lpstr>
      <vt:lpstr>PowerPoint Presentation</vt:lpstr>
      <vt:lpstr>PowerPoint Presentation</vt:lpstr>
      <vt:lpstr>Antidote to Stress</vt:lpstr>
      <vt:lpstr>Fight/Flight</vt:lpstr>
      <vt:lpstr>PowerPoint Presentation</vt:lpstr>
      <vt:lpstr>PowerPoint Presentation</vt:lpstr>
      <vt:lpstr>Seeds of Illness</vt:lpstr>
      <vt:lpstr>Restful Awareness</vt:lpstr>
      <vt:lpstr>Restful Awareness</vt:lpstr>
      <vt:lpstr>PowerPoint Presentation</vt:lpstr>
      <vt:lpstr>Software of the Soul</vt:lpstr>
      <vt:lpstr>Meditation and  Conscious Choice Making</vt:lpstr>
      <vt:lpstr>Basics of Meditation</vt:lpstr>
      <vt:lpstr>Life is multi-dimensional</vt:lpstr>
      <vt:lpstr>PowerPoint Presentation</vt:lpstr>
      <vt:lpstr>Primordial Sounds</vt:lpstr>
      <vt:lpstr>Next Sessions </vt:lpstr>
      <vt:lpstr>PowerPoint Presentation</vt:lpstr>
    </vt:vector>
  </TitlesOfParts>
  <Company>Chopra Center for Wellbeing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Gloria Lam</dc:creator>
  <cp:lastModifiedBy>Erica Lopez</cp:lastModifiedBy>
  <cp:revision>55</cp:revision>
  <dcterms:created xsi:type="dcterms:W3CDTF">2011-05-27T17:12:20Z</dcterms:created>
  <dcterms:modified xsi:type="dcterms:W3CDTF">2017-09-21T17:22:44Z</dcterms:modified>
</cp:coreProperties>
</file>