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6" r:id="rId5"/>
    <p:sldId id="260" r:id="rId6"/>
    <p:sldId id="267" r:id="rId7"/>
    <p:sldId id="268" r:id="rId8"/>
    <p:sldId id="261" r:id="rId9"/>
    <p:sldId id="259" r:id="rId10"/>
    <p:sldId id="262" r:id="rId11"/>
    <p:sldId id="269" r:id="rId12"/>
    <p:sldId id="270" r:id="rId13"/>
    <p:sldId id="264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7E95"/>
    <a:srgbClr val="2F2F2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00" autoAdjust="0"/>
    <p:restoredTop sz="94715" autoAdjust="0"/>
  </p:normalViewPr>
  <p:slideViewPr>
    <p:cSldViewPr snapToGrid="0" snapToObjects="1">
      <p:cViewPr varScale="1">
        <p:scale>
          <a:sx n="103" d="100"/>
          <a:sy n="103" d="100"/>
        </p:scale>
        <p:origin x="114" y="2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62247-D353-4C3B-9B92-CB25D3B92F09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B10A4-75F1-4811-9CBF-D38F4A3D4A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729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378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82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57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4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10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2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24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043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293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9ED5F9-AB4B-472F-9943-7D549F0BEA3D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70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7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3794" y="195921"/>
            <a:ext cx="1149531" cy="510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091" y="6204111"/>
            <a:ext cx="1706880" cy="43215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43075" y="2885849"/>
            <a:ext cx="87058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Your Name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Instructor Title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3"/>
          <p:cNvSpPr/>
          <p:nvPr/>
        </p:nvSpPr>
        <p:spPr>
          <a:xfrm>
            <a:off x="1822571" y="1382107"/>
            <a:ext cx="11407918" cy="191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Aromas connect us to emotions, memory and instincts</a:t>
            </a:r>
            <a:endParaRPr dirty="0"/>
          </a:p>
          <a:p>
            <a:pPr marL="342900" marR="0" lvl="0" indent="-342900" algn="l" rtl="0">
              <a:spcBef>
                <a:spcPts val="168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We can link a healing response to the experience of a particular smell </a:t>
            </a:r>
            <a:endParaRPr dirty="0"/>
          </a:p>
        </p:txBody>
      </p:sp>
      <p:sp>
        <p:nvSpPr>
          <p:cNvPr id="3" name="Google Shape;169;p23"/>
          <p:cNvSpPr txBox="1"/>
          <p:nvPr/>
        </p:nvSpPr>
        <p:spPr>
          <a:xfrm>
            <a:off x="2360720" y="85213"/>
            <a:ext cx="7772400" cy="864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Balancing Through Smell</a:t>
            </a:r>
            <a:endParaRPr sz="3600"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70;p23" descr="iStock_000002724687Small">
            <a:extLst>
              <a:ext uri="{FF2B5EF4-FFF2-40B4-BE49-F238E27FC236}">
                <a16:creationId xmlns:a16="http://schemas.microsoft.com/office/drawing/2014/main" id="{7AF6321F-2598-464A-AC7D-F15775850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8880" y="2734287"/>
            <a:ext cx="4592319" cy="33921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812283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23"/>
          <p:cNvSpPr/>
          <p:nvPr/>
        </p:nvSpPr>
        <p:spPr>
          <a:xfrm>
            <a:off x="1436491" y="1083058"/>
            <a:ext cx="11407918" cy="191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algn="l" rtl="0">
              <a:spcBef>
                <a:spcPts val="1680"/>
              </a:spcBef>
              <a:spcAft>
                <a:spcPts val="0"/>
              </a:spcAft>
              <a:buClr>
                <a:srgbClr val="434343"/>
              </a:buClr>
              <a:buSzPts val="2400"/>
            </a:pPr>
            <a:r>
              <a:rPr lang="en-US"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en-US" sz="24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specific aromas for each dosha</a:t>
            </a:r>
            <a:endParaRPr sz="24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69;p23"/>
          <p:cNvSpPr txBox="1"/>
          <p:nvPr/>
        </p:nvSpPr>
        <p:spPr>
          <a:xfrm>
            <a:off x="2360720" y="85213"/>
            <a:ext cx="7772400" cy="864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Balancing Through Smell</a:t>
            </a:r>
            <a:endParaRPr sz="3600"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72;p23"/>
          <p:cNvSpPr/>
          <p:nvPr/>
        </p:nvSpPr>
        <p:spPr>
          <a:xfrm>
            <a:off x="774127" y="1957594"/>
            <a:ext cx="7545433" cy="383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rgbClr val="434343"/>
                </a:solidFill>
              </a:rPr>
              <a:t>Vata:</a:t>
            </a:r>
            <a:r>
              <a:rPr lang="en-US" sz="2400" dirty="0">
                <a:solidFill>
                  <a:srgbClr val="434343"/>
                </a:solidFill>
              </a:rPr>
              <a:t> Favor floral, fruity, warm, sweet and sour, </a:t>
            </a:r>
            <a:br>
              <a:rPr lang="en-US" sz="2400" dirty="0">
                <a:solidFill>
                  <a:srgbClr val="434343"/>
                </a:solidFill>
              </a:rPr>
            </a:br>
            <a:r>
              <a:rPr lang="en-US" sz="2400" dirty="0">
                <a:solidFill>
                  <a:srgbClr val="434343"/>
                </a:solidFill>
              </a:rPr>
              <a:t>such as basil, orange, geranium, clove, vanilla, patchouli</a:t>
            </a:r>
            <a:br>
              <a:rPr lang="en-US" sz="2400" dirty="0">
                <a:solidFill>
                  <a:srgbClr val="434343"/>
                </a:solidFill>
              </a:rPr>
            </a:br>
            <a:endParaRPr sz="2400" dirty="0">
              <a:solidFill>
                <a:srgbClr val="434343"/>
              </a:solidFill>
            </a:endParaRPr>
          </a:p>
          <a:p>
            <a:pPr marL="800100" marR="0" lvl="1" indent="-342900" algn="l" rtl="0">
              <a:spcBef>
                <a:spcPts val="48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rgbClr val="434343"/>
                </a:solidFill>
              </a:rPr>
              <a:t>Pitta:</a:t>
            </a:r>
            <a:r>
              <a:rPr lang="en-US" sz="2400" dirty="0">
                <a:solidFill>
                  <a:srgbClr val="434343"/>
                </a:solidFill>
              </a:rPr>
              <a:t> Favor cooling and sweet, such as sandalwood, mint, rose, jasmine, lavender</a:t>
            </a:r>
            <a:br>
              <a:rPr lang="en-US" sz="2400" dirty="0">
                <a:solidFill>
                  <a:srgbClr val="434343"/>
                </a:solidFill>
              </a:rPr>
            </a:br>
            <a:endParaRPr sz="2400" dirty="0">
              <a:solidFill>
                <a:srgbClr val="434343"/>
              </a:solidFill>
            </a:endParaRPr>
          </a:p>
          <a:p>
            <a:pPr marL="800100" marR="0" lvl="1" indent="-342900" algn="l" rtl="0">
              <a:spcBef>
                <a:spcPts val="48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rgbClr val="434343"/>
                </a:solidFill>
              </a:rPr>
              <a:t>Kapha:</a:t>
            </a:r>
            <a:r>
              <a:rPr lang="en-US" sz="2400" dirty="0">
                <a:solidFill>
                  <a:srgbClr val="434343"/>
                </a:solidFill>
              </a:rPr>
              <a:t> favor stimulating, spicy and aromatic, </a:t>
            </a:r>
            <a:br>
              <a:rPr lang="en-US" sz="2400" dirty="0">
                <a:solidFill>
                  <a:srgbClr val="434343"/>
                </a:solidFill>
              </a:rPr>
            </a:br>
            <a:r>
              <a:rPr lang="en-US" sz="2400" dirty="0">
                <a:solidFill>
                  <a:srgbClr val="434343"/>
                </a:solidFill>
              </a:rPr>
              <a:t>such as eucalyptus, camphor, juniper, clove, marjoram</a:t>
            </a:r>
            <a:endParaRPr sz="2400" dirty="0">
              <a:solidFill>
                <a:srgbClr val="434343"/>
              </a:solidFill>
            </a:endParaRPr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1" indent="-203200" algn="l" rtl="0">
              <a:spcBef>
                <a:spcPts val="15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ctr" rtl="0">
              <a:spcBef>
                <a:spcPts val="1260"/>
              </a:spcBef>
              <a:spcAft>
                <a:spcPts val="0"/>
              </a:spcAft>
              <a:buNone/>
            </a:pPr>
            <a:br>
              <a:rPr lang="en-US" sz="18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779C4-C572-41B4-9FF9-22DCEDBF8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560" y="2632374"/>
            <a:ext cx="3083511" cy="204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370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9;p23"/>
          <p:cNvSpPr txBox="1"/>
          <p:nvPr/>
        </p:nvSpPr>
        <p:spPr>
          <a:xfrm>
            <a:off x="2360720" y="85213"/>
            <a:ext cx="7772400" cy="864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Healing Through Laughter</a:t>
            </a:r>
            <a:endParaRPr sz="3600"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72;p23"/>
          <p:cNvSpPr/>
          <p:nvPr/>
        </p:nvSpPr>
        <p:spPr>
          <a:xfrm>
            <a:off x="1542663" y="1215973"/>
            <a:ext cx="4786604" cy="4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Arial"/>
              <a:buChar char="•"/>
            </a:pPr>
            <a:endParaRPr lang="en-US" sz="2400" b="1" dirty="0">
              <a:solidFill>
                <a:srgbClr val="434343"/>
              </a:solidFill>
            </a:endParaRPr>
          </a:p>
          <a:p>
            <a:pPr marL="346075" indent="-346075">
              <a:spcBef>
                <a:spcPct val="75000"/>
              </a:spcBef>
              <a:buFont typeface="Times" pitchFamily="-16" charset="0"/>
              <a:buChar char="•"/>
            </a:pPr>
            <a:r>
              <a:rPr lang="en-US" sz="2400" dirty="0">
                <a:solidFill>
                  <a:srgbClr val="434343"/>
                </a:solidFill>
              </a:rPr>
              <a:t>Belly laughter enhances immune function</a:t>
            </a:r>
          </a:p>
          <a:p>
            <a:pPr marL="346075" indent="-346075">
              <a:spcBef>
                <a:spcPct val="75000"/>
              </a:spcBef>
              <a:buFont typeface="Times" pitchFamily="-16" charset="0"/>
              <a:buChar char="•"/>
            </a:pPr>
            <a:r>
              <a:rPr lang="en-US" sz="2400" dirty="0">
                <a:solidFill>
                  <a:srgbClr val="434343"/>
                </a:solidFill>
              </a:rPr>
              <a:t>Laugh and enjoy the experiences of life</a:t>
            </a:r>
          </a:p>
          <a:p>
            <a:pPr marL="346075" indent="-346075">
              <a:spcBef>
                <a:spcPct val="75000"/>
              </a:spcBef>
              <a:buFont typeface="Times" pitchFamily="-16" charset="0"/>
              <a:buChar char="•"/>
            </a:pPr>
            <a:r>
              <a:rPr lang="en-US" sz="2400" dirty="0">
                <a:solidFill>
                  <a:srgbClr val="434343"/>
                </a:solidFill>
              </a:rPr>
              <a:t>How can you bring more laughter and joy into your life?</a:t>
            </a:r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1" indent="-203200" algn="l" rtl="0">
              <a:spcBef>
                <a:spcPts val="15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ctr" rtl="0">
              <a:spcBef>
                <a:spcPts val="1260"/>
              </a:spcBef>
              <a:spcAft>
                <a:spcPts val="0"/>
              </a:spcAft>
              <a:buNone/>
            </a:pPr>
            <a:br>
              <a:rPr lang="en-US" sz="1800" b="0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1" i="0" u="none" strike="noStrike" cap="none" dirty="0">
              <a:solidFill>
                <a:srgbClr val="2F2F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8032C-F7EC-4FCD-BD21-90B410696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471" y="1702837"/>
            <a:ext cx="4786604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73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8;p31"/>
          <p:cNvSpPr/>
          <p:nvPr/>
        </p:nvSpPr>
        <p:spPr>
          <a:xfrm>
            <a:off x="1524000" y="5334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Enlivening Health</a:t>
            </a:r>
            <a:endParaRPr dirty="0"/>
          </a:p>
        </p:txBody>
      </p:sp>
      <p:sp>
        <p:nvSpPr>
          <p:cNvPr id="3" name="Google Shape;249;p31"/>
          <p:cNvSpPr/>
          <p:nvPr/>
        </p:nvSpPr>
        <p:spPr>
          <a:xfrm>
            <a:off x="1199079" y="2423458"/>
            <a:ext cx="1030224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Bring awareness of everything you take in from your senses. Practice techniques to balance and harmonize each of the senses</a:t>
            </a:r>
          </a:p>
          <a:p>
            <a:pPr marL="3429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Perform a daily massage</a:t>
            </a:r>
          </a:p>
          <a:p>
            <a:pPr marL="3429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Use aromatherapy to create an association between pleasing fragrances and relaxation</a:t>
            </a:r>
          </a:p>
          <a:p>
            <a:pPr marL="3429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421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43075" y="2885849"/>
            <a:ext cx="87058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i="1" dirty="0">
                <a:solidFill>
                  <a:schemeClr val="bg1"/>
                </a:solidFill>
              </a:rPr>
              <a:t>Perfect Health: Ayurvedic Lifestyle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chemeClr val="bg1"/>
                </a:solidFill>
              </a:rPr>
              <a:t>Inner Pharmacy</a:t>
            </a:r>
            <a:endParaRPr lang="en-US" sz="4000" b="1" dirty="0">
              <a:solidFill>
                <a:srgbClr val="FF0000"/>
              </a:solidFill>
              <a:cs typeface="Tahom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00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8;p15"/>
          <p:cNvSpPr txBox="1">
            <a:spLocks noGrp="1"/>
          </p:cNvSpPr>
          <p:nvPr>
            <p:ph type="title"/>
          </p:nvPr>
        </p:nvSpPr>
        <p:spPr>
          <a:xfrm>
            <a:off x="2653684" y="376772"/>
            <a:ext cx="7772400" cy="638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434343"/>
                </a:solidFill>
              </a:rPr>
              <a:t>Five Gateways</a:t>
            </a:r>
            <a:endParaRPr dirty="0"/>
          </a:p>
        </p:txBody>
      </p:sp>
      <p:sp>
        <p:nvSpPr>
          <p:cNvPr id="9" name="Google Shape;89;p15"/>
          <p:cNvSpPr txBox="1">
            <a:spLocks/>
          </p:cNvSpPr>
          <p:nvPr/>
        </p:nvSpPr>
        <p:spPr>
          <a:xfrm>
            <a:off x="1764437" y="1115150"/>
            <a:ext cx="7188376" cy="55697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434343"/>
              </a:buClr>
              <a:buSzPts val="2200"/>
            </a:pPr>
            <a:r>
              <a:rPr lang="en-US" sz="22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Ears, skin, eyes, tongue and nose are the gateways through which we experience the world</a:t>
            </a:r>
          </a:p>
          <a:p>
            <a:pPr indent="-203200">
              <a:lnSpc>
                <a:spcPct val="90000"/>
              </a:lnSpc>
              <a:spcBef>
                <a:spcPts val="440"/>
              </a:spcBef>
              <a:buClr>
                <a:schemeClr val="dk1"/>
              </a:buClr>
              <a:buSzPts val="2200"/>
              <a:buFont typeface="Arial"/>
              <a:buNone/>
            </a:pPr>
            <a:endParaRPr lang="en-US" sz="22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40"/>
              </a:spcBef>
              <a:buClr>
                <a:srgbClr val="434343"/>
              </a:buClr>
              <a:buSzPts val="2200"/>
            </a:pPr>
            <a:r>
              <a:rPr lang="en-US" sz="22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The quality of these sensory impressions determine our thoughts and feelings</a:t>
            </a:r>
          </a:p>
          <a:p>
            <a:pPr indent="-203200">
              <a:lnSpc>
                <a:spcPct val="90000"/>
              </a:lnSpc>
              <a:spcBef>
                <a:spcPts val="440"/>
              </a:spcBef>
              <a:buClr>
                <a:schemeClr val="dk1"/>
              </a:buClr>
              <a:buSzPts val="2200"/>
              <a:buFont typeface="Arial"/>
              <a:buNone/>
            </a:pPr>
            <a:endParaRPr lang="en-US" sz="22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440"/>
              </a:spcBef>
              <a:buClr>
                <a:srgbClr val="434343"/>
              </a:buClr>
              <a:buSzPts val="2200"/>
            </a:pPr>
            <a:r>
              <a:rPr lang="en-US" sz="22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Favor experiences that lead to balance and promote well-being</a:t>
            </a:r>
          </a:p>
          <a:p>
            <a:pPr marL="287338" indent="-287338">
              <a:spcBef>
                <a:spcPts val="1800"/>
              </a:spcBef>
              <a:buSzPts val="2400"/>
            </a:pPr>
            <a:r>
              <a:rPr lang="en-US" sz="2200">
                <a:solidFill>
                  <a:srgbClr val="434343"/>
                </a:solidFill>
              </a:rPr>
              <a:t>To balance the mind, focus on the sense of smell, sight, and sound </a:t>
            </a:r>
          </a:p>
          <a:p>
            <a:pPr marL="287338" indent="-287338">
              <a:spcBef>
                <a:spcPts val="1800"/>
              </a:spcBef>
              <a:buSzPts val="2400"/>
            </a:pPr>
            <a:r>
              <a:rPr lang="en-US" sz="2200">
                <a:solidFill>
                  <a:srgbClr val="434343"/>
                </a:solidFill>
              </a:rPr>
              <a:t>To balance the body, focus on taste and touch</a:t>
            </a:r>
          </a:p>
          <a:p>
            <a:pPr marL="287338" indent="-287338">
              <a:spcBef>
                <a:spcPts val="1800"/>
              </a:spcBef>
              <a:buSzPts val="2400"/>
            </a:pPr>
            <a:r>
              <a:rPr lang="en-US" sz="2200">
                <a:solidFill>
                  <a:srgbClr val="434343"/>
                </a:solidFill>
              </a:rPr>
              <a:t>The doshas are tuned into nature. Vata is connected with sound and touch. Pitta with sight. Kapha taste and smell.</a:t>
            </a:r>
          </a:p>
          <a:p>
            <a:pPr marL="287338" indent="-287338">
              <a:spcBef>
                <a:spcPts val="1800"/>
              </a:spcBef>
              <a:buSzPts val="2400"/>
            </a:pPr>
            <a:endParaRPr lang="en-US" sz="2200">
              <a:solidFill>
                <a:srgbClr val="434343"/>
              </a:solidFill>
            </a:endParaRPr>
          </a:p>
          <a:p>
            <a:pPr>
              <a:lnSpc>
                <a:spcPct val="90000"/>
              </a:lnSpc>
              <a:spcBef>
                <a:spcPts val="440"/>
              </a:spcBef>
              <a:buClr>
                <a:srgbClr val="434343"/>
              </a:buClr>
              <a:buSzPts val="2200"/>
            </a:pPr>
            <a:endParaRPr lang="en-US" dirty="0"/>
          </a:p>
        </p:txBody>
      </p:sp>
      <p:pic>
        <p:nvPicPr>
          <p:cNvPr id="10" name="Google Shape;91;p15"/>
          <p:cNvPicPr preferRelativeResize="0"/>
          <p:nvPr/>
        </p:nvPicPr>
        <p:blipFill rotWithShape="1">
          <a:blip r:embed="rId3">
            <a:alphaModFix/>
          </a:blip>
          <a:srcRect t="24251" r="83471" b="11815"/>
          <a:stretch/>
        </p:blipFill>
        <p:spPr>
          <a:xfrm>
            <a:off x="9112189" y="1015224"/>
            <a:ext cx="2627789" cy="5091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12930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;p17"/>
          <p:cNvSpPr txBox="1">
            <a:spLocks noGrp="1"/>
          </p:cNvSpPr>
          <p:nvPr>
            <p:ph type="title"/>
          </p:nvPr>
        </p:nvSpPr>
        <p:spPr>
          <a:xfrm>
            <a:off x="2413390" y="914822"/>
            <a:ext cx="7365218" cy="62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434343"/>
                </a:solidFill>
              </a:rPr>
              <a:t>Balancing Through Sound</a:t>
            </a:r>
            <a:br>
              <a:rPr lang="en-US" sz="3600" b="1" dirty="0">
                <a:solidFill>
                  <a:srgbClr val="434343"/>
                </a:solidFill>
              </a:rPr>
            </a:br>
            <a:endParaRPr sz="3600" b="1" dirty="0">
              <a:solidFill>
                <a:srgbClr val="434343"/>
              </a:solidFill>
            </a:endParaRPr>
          </a:p>
        </p:txBody>
      </p:sp>
      <p:sp>
        <p:nvSpPr>
          <p:cNvPr id="3" name="Google Shape;105;p17"/>
          <p:cNvSpPr/>
          <p:nvPr/>
        </p:nvSpPr>
        <p:spPr>
          <a:xfrm>
            <a:off x="781235" y="2256668"/>
            <a:ext cx="6622741" cy="484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Sound can create harmony within our  mind, body, emotions, and spirit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</a:pPr>
            <a:r>
              <a:rPr lang="en-US" sz="22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-1397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 Sounds of Nature: vibrational qualities</a:t>
            </a:r>
          </a:p>
          <a:p>
            <a:pPr marL="0" marR="0" lvl="0" indent="-15240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 Mantras: have specific meanings and purpose</a:t>
            </a:r>
            <a:endParaRPr sz="2200" dirty="0">
              <a:solidFill>
                <a:srgbClr val="434343"/>
              </a:solidFill>
            </a:endParaRPr>
          </a:p>
          <a:p>
            <a:pPr marL="0" marR="0" lvl="0" indent="-15240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 Music: invigorating, calming, and soothing</a:t>
            </a:r>
            <a:endParaRPr sz="2200" dirty="0">
              <a:solidFill>
                <a:srgbClr val="434343"/>
              </a:solidFill>
            </a:endParaRPr>
          </a:p>
          <a:p>
            <a:pPr indent="-152400">
              <a:spcBef>
                <a:spcPts val="1200"/>
              </a:spcBef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 Chakra Sounds: c</a:t>
            </a:r>
            <a:r>
              <a:rPr lang="en-US" altLang="en-US" sz="2200" dirty="0">
                <a:solidFill>
                  <a:srgbClr val="434343"/>
                </a:solidFill>
              </a:rPr>
              <a:t>hakra toning/awakening practices</a:t>
            </a:r>
          </a:p>
          <a:p>
            <a:pPr marL="0" marR="0" lvl="0" indent="-15240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Speech: conscious communication</a:t>
            </a:r>
          </a:p>
          <a:p>
            <a:pPr marR="0" lvl="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400"/>
            </a:pPr>
            <a:endParaRPr sz="2200" dirty="0">
              <a:solidFill>
                <a:srgbClr val="434343"/>
              </a:solidFill>
            </a:endParaRPr>
          </a:p>
        </p:txBody>
      </p:sp>
      <p:sp>
        <p:nvSpPr>
          <p:cNvPr id="4" name="Google Shape;108;p17"/>
          <p:cNvSpPr/>
          <p:nvPr/>
        </p:nvSpPr>
        <p:spPr>
          <a:xfrm>
            <a:off x="1527965" y="1499538"/>
            <a:ext cx="9136069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endParaRPr dirty="0"/>
          </a:p>
        </p:txBody>
      </p:sp>
      <p:pic>
        <p:nvPicPr>
          <p:cNvPr id="5" name="Picture 10" descr="https://chopra.com/sites/default/files/field/image/7-chakra-v1.jpg">
            <a:extLst>
              <a:ext uri="{FF2B5EF4-FFF2-40B4-BE49-F238E27FC236}">
                <a16:creationId xmlns:a16="http://schemas.microsoft.com/office/drawing/2014/main" id="{FAA2FB26-1D0E-4851-88DC-1B79AD6D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32" y="3429000"/>
            <a:ext cx="3824588" cy="1784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ime lapse photography of splashing waves on seashore">
            <a:extLst>
              <a:ext uri="{FF2B5EF4-FFF2-40B4-BE49-F238E27FC236}">
                <a16:creationId xmlns:a16="http://schemas.microsoft.com/office/drawing/2014/main" id="{C24C8A95-28F5-47D6-8881-D1514754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426" y="1368794"/>
            <a:ext cx="3119021" cy="2080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chopra.com/sites/default/files/field/image/musicenhances.jpg">
            <a:extLst>
              <a:ext uri="{FF2B5EF4-FFF2-40B4-BE49-F238E27FC236}">
                <a16:creationId xmlns:a16="http://schemas.microsoft.com/office/drawing/2014/main" id="{C851659D-50AD-4930-A3C3-E21BCAEF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360" y="5220533"/>
            <a:ext cx="3509639" cy="16374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650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6;p18"/>
          <p:cNvSpPr txBox="1">
            <a:spLocks noGrp="1"/>
          </p:cNvSpPr>
          <p:nvPr>
            <p:ph type="title"/>
          </p:nvPr>
        </p:nvSpPr>
        <p:spPr>
          <a:xfrm>
            <a:off x="2159921" y="305770"/>
            <a:ext cx="830376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434343"/>
              </a:buClr>
              <a:buSzPts val="3600"/>
            </a:pPr>
            <a:r>
              <a:rPr lang="en-US" sz="3200" b="1" dirty="0">
                <a:solidFill>
                  <a:srgbClr val="434343"/>
                </a:solidFill>
              </a:rPr>
              <a:t>Chakras</a:t>
            </a:r>
            <a:br>
              <a:rPr lang="en-US" sz="2400" b="1" dirty="0">
                <a:solidFill>
                  <a:srgbClr val="434343"/>
                </a:solidFill>
              </a:rPr>
            </a:br>
            <a:r>
              <a:rPr lang="en-US" sz="1800" dirty="0"/>
              <a:t>Energy centers that have a location within the body, a color, a sound and  specific emotional/physical functions</a:t>
            </a:r>
            <a:br>
              <a:rPr lang="en-US" sz="2400" dirty="0"/>
            </a:b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3" name="Google Shape;117;p18"/>
          <p:cNvSpPr txBox="1">
            <a:spLocks/>
          </p:cNvSpPr>
          <p:nvPr/>
        </p:nvSpPr>
        <p:spPr>
          <a:xfrm>
            <a:off x="3352800" y="2057400"/>
            <a:ext cx="57912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434343"/>
              </a:buClr>
              <a:buSzPts val="2200"/>
            </a:pPr>
            <a:r>
              <a:rPr lang="en-US" sz="22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xx</a:t>
            </a:r>
            <a:endParaRPr lang="en-US" sz="220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396" y="1448770"/>
            <a:ext cx="8361016" cy="466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14312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5;p20"/>
          <p:cNvSpPr txBox="1">
            <a:spLocks noGrp="1"/>
          </p:cNvSpPr>
          <p:nvPr>
            <p:ph type="title"/>
          </p:nvPr>
        </p:nvSpPr>
        <p:spPr>
          <a:xfrm>
            <a:off x="1524000" y="69578"/>
            <a:ext cx="9144000" cy="58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434343"/>
                </a:solidFill>
              </a:rPr>
              <a:t>Balancing Through Touch</a:t>
            </a:r>
            <a:endParaRPr sz="3600" b="1" dirty="0">
              <a:solidFill>
                <a:srgbClr val="434343"/>
              </a:solidFill>
            </a:endParaRPr>
          </a:p>
        </p:txBody>
      </p:sp>
      <p:sp>
        <p:nvSpPr>
          <p:cNvPr id="3" name="Google Shape;138;p20"/>
          <p:cNvSpPr/>
          <p:nvPr/>
        </p:nvSpPr>
        <p:spPr>
          <a:xfrm>
            <a:off x="1750180" y="1422415"/>
            <a:ext cx="7954394" cy="529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7338" lvl="0" indent="-287338">
              <a:spcBef>
                <a:spcPts val="12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Regular massage and loving touch detoxify the body’s tissues</a:t>
            </a:r>
          </a:p>
          <a:p>
            <a:pPr marL="287338" lvl="0" indent="-287338">
              <a:spcBef>
                <a:spcPts val="12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Daily self massage (self abhyanga) is an important aspect of daily routine:</a:t>
            </a:r>
          </a:p>
          <a:p>
            <a:pPr marL="1260475" lvl="1" indent="-285750">
              <a:spcBef>
                <a:spcPts val="480"/>
              </a:spcBef>
              <a:buClr>
                <a:schemeClr val="dk1"/>
              </a:buClr>
              <a:buSzPts val="2400"/>
              <a:buFont typeface="Times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Calms the mind</a:t>
            </a:r>
          </a:p>
          <a:p>
            <a:pPr marL="1260475" lvl="1" indent="-285750">
              <a:spcBef>
                <a:spcPts val="480"/>
              </a:spcBef>
              <a:buClr>
                <a:schemeClr val="dk1"/>
              </a:buClr>
              <a:buSzPts val="2400"/>
              <a:buFont typeface="Times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1260475" lvl="1" indent="-285750">
              <a:spcBef>
                <a:spcPts val="480"/>
              </a:spcBef>
              <a:buClr>
                <a:schemeClr val="dk1"/>
              </a:buClr>
              <a:buSzPts val="2400"/>
              <a:buFont typeface="Times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Improves circulation</a:t>
            </a:r>
          </a:p>
          <a:p>
            <a:pPr marL="1260475" lvl="1" indent="-285750">
              <a:spcBef>
                <a:spcPts val="480"/>
              </a:spcBef>
              <a:buClr>
                <a:schemeClr val="dk1"/>
              </a:buClr>
              <a:buSzPts val="2400"/>
              <a:buFont typeface="Times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1260475" lvl="1" indent="-285750">
              <a:spcBef>
                <a:spcPts val="480"/>
              </a:spcBef>
              <a:buClr>
                <a:schemeClr val="dk1"/>
              </a:buClr>
              <a:buSzPts val="2400"/>
              <a:buFont typeface="Times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Enhances immune function</a:t>
            </a:r>
            <a:endParaRPr lang="en-US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27;p19" descr="iStock_000002127504XSmall">
            <a:extLst>
              <a:ext uri="{FF2B5EF4-FFF2-40B4-BE49-F238E27FC236}">
                <a16:creationId xmlns:a16="http://schemas.microsoft.com/office/drawing/2014/main" id="{4B619BA2-B0F0-4ACC-8FDB-9B1A0B56AC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384" r="7692"/>
          <a:stretch/>
        </p:blipFill>
        <p:spPr>
          <a:xfrm>
            <a:off x="6845964" y="3219148"/>
            <a:ext cx="2858610" cy="256564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10968448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5;p20"/>
          <p:cNvSpPr txBox="1">
            <a:spLocks noGrp="1"/>
          </p:cNvSpPr>
          <p:nvPr>
            <p:ph type="title"/>
          </p:nvPr>
        </p:nvSpPr>
        <p:spPr>
          <a:xfrm>
            <a:off x="1524000" y="69578"/>
            <a:ext cx="9144000" cy="58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434343"/>
                </a:solidFill>
              </a:rPr>
              <a:t>Balancing Through Touch</a:t>
            </a:r>
            <a:endParaRPr sz="3600" b="1" dirty="0">
              <a:solidFill>
                <a:srgbClr val="434343"/>
              </a:solidFill>
            </a:endParaRPr>
          </a:p>
        </p:txBody>
      </p:sp>
      <p:sp>
        <p:nvSpPr>
          <p:cNvPr id="3" name="Google Shape;138;p20"/>
          <p:cNvSpPr/>
          <p:nvPr/>
        </p:nvSpPr>
        <p:spPr>
          <a:xfrm>
            <a:off x="1979720" y="1012981"/>
            <a:ext cx="7954394" cy="529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04800" marR="0"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Nourish your body with oils to balance your dosha</a:t>
            </a:r>
          </a:p>
          <a:p>
            <a:pPr marL="457200" marR="0" lvl="1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Vata: Favor heavier, warming oils such as sesame or almond oil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 dirty="0"/>
          </a:p>
          <a:p>
            <a:pPr marL="457200" marR="0" lvl="1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Pitta: Favor cooling, soothing oils such as coconut, sunflower or olive oil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 dirty="0"/>
          </a:p>
          <a:p>
            <a:pPr marL="457200" marR="0" lvl="1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Kapha: Favor light, warming oils such as sunflower, safflower, or mustard oil</a:t>
            </a:r>
          </a:p>
        </p:txBody>
      </p:sp>
    </p:spTree>
    <p:extLst>
      <p:ext uri="{BB962C8B-B14F-4D97-AF65-F5344CB8AC3E}">
        <p14:creationId xmlns:p14="http://schemas.microsoft.com/office/powerpoint/2010/main" val="163000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0642" y="3952141"/>
            <a:ext cx="7910004" cy="25212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6;p21"/>
          <p:cNvSpPr txBox="1">
            <a:spLocks noGrp="1"/>
          </p:cNvSpPr>
          <p:nvPr>
            <p:ph type="title"/>
          </p:nvPr>
        </p:nvSpPr>
        <p:spPr>
          <a:xfrm>
            <a:off x="2511041" y="7579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434343"/>
                </a:solidFill>
              </a:rPr>
              <a:t>Balancing Through Sight </a:t>
            </a:r>
            <a:endParaRPr sz="3600" b="1" dirty="0">
              <a:solidFill>
                <a:srgbClr val="434343"/>
              </a:solidFill>
            </a:endParaRPr>
          </a:p>
        </p:txBody>
      </p:sp>
      <p:sp>
        <p:nvSpPr>
          <p:cNvPr id="4" name="Google Shape;148;p21"/>
          <p:cNvSpPr/>
          <p:nvPr/>
        </p:nvSpPr>
        <p:spPr>
          <a:xfrm>
            <a:off x="2206947" y="1475732"/>
            <a:ext cx="8997304" cy="105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7338" marR="0" lvl="0" indent="-287338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434343"/>
              </a:solidFill>
            </a:endParaRPr>
          </a:p>
          <a:p>
            <a:pPr marL="287338" indent="-287338">
              <a:buClr>
                <a:srgbClr val="434343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434343"/>
              </a:solidFill>
            </a:endParaRPr>
          </a:p>
          <a:p>
            <a:pPr marL="287338" indent="-287338">
              <a:buClr>
                <a:srgbClr val="434343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434343"/>
              </a:solidFill>
            </a:endParaRPr>
          </a:p>
          <a:p>
            <a:pPr marL="287338" indent="-287338">
              <a:buClr>
                <a:srgbClr val="434343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434343"/>
              </a:solidFill>
            </a:endParaRPr>
          </a:p>
          <a:p>
            <a:pPr marL="287338" indent="-287338">
              <a:buClr>
                <a:srgbClr val="434343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434343"/>
              </a:solidFill>
            </a:endParaRPr>
          </a:p>
          <a:p>
            <a:pPr marL="287338" indent="-287338"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The images we ingest have a profound effect on our physiology, including our mind and emotions</a:t>
            </a:r>
          </a:p>
          <a:p>
            <a:pPr marL="287338" lvl="0" indent="-287338">
              <a:buClr>
                <a:srgbClr val="434343"/>
              </a:buClr>
              <a:buSzPts val="2400"/>
              <a:buFont typeface="Arial"/>
              <a:buChar char="•"/>
            </a:pPr>
            <a:endParaRPr lang="en-US" sz="2200" dirty="0">
              <a:solidFill>
                <a:srgbClr val="434343"/>
              </a:solidFill>
            </a:endParaRPr>
          </a:p>
          <a:p>
            <a:pPr marL="287338" marR="0" lvl="0" indent="-287338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Images and patterns can increase or decrease balance and harmony</a:t>
            </a:r>
          </a:p>
          <a:p>
            <a:pPr marL="287338" marR="0" lvl="0" indent="-287338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endParaRPr lang="en-US" sz="2200" dirty="0">
              <a:solidFill>
                <a:srgbClr val="434343"/>
              </a:solidFill>
            </a:endParaRPr>
          </a:p>
          <a:p>
            <a:pPr marL="287338" marR="0" lvl="0" indent="-287338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Balancing colors for each dosha</a:t>
            </a:r>
          </a:p>
          <a:p>
            <a:pPr marL="287338" marR="0" lvl="0" indent="-287338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434343"/>
              </a:solidFill>
            </a:endParaRPr>
          </a:p>
          <a:p>
            <a:pPr marL="287338" marR="0" lvl="0" indent="-287338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endParaRPr lang="en-US" dirty="0"/>
          </a:p>
          <a:p>
            <a:pPr marL="287338" marR="0" lvl="0" indent="-1349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1632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5;p20"/>
          <p:cNvSpPr txBox="1">
            <a:spLocks noGrp="1"/>
          </p:cNvSpPr>
          <p:nvPr>
            <p:ph type="title"/>
          </p:nvPr>
        </p:nvSpPr>
        <p:spPr>
          <a:xfrm>
            <a:off x="1524000" y="69578"/>
            <a:ext cx="9144000" cy="58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434343"/>
                </a:solidFill>
              </a:rPr>
              <a:t>Balancing Through Taste</a:t>
            </a:r>
            <a:endParaRPr sz="3600" b="1" dirty="0">
              <a:solidFill>
                <a:srgbClr val="434343"/>
              </a:solidFill>
            </a:endParaRPr>
          </a:p>
        </p:txBody>
      </p:sp>
      <p:sp>
        <p:nvSpPr>
          <p:cNvPr id="3" name="Google Shape;138;p20"/>
          <p:cNvSpPr/>
          <p:nvPr/>
        </p:nvSpPr>
        <p:spPr>
          <a:xfrm>
            <a:off x="2502387" y="4336572"/>
            <a:ext cx="7933676" cy="220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7338" lvl="0" indent="-287338">
              <a:spcBef>
                <a:spcPts val="12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 the six tastes and foods </a:t>
            </a:r>
            <a:r>
              <a:rPr lang="en-US" sz="2000" dirty="0">
                <a:solidFill>
                  <a:schemeClr val="dk1"/>
                </a:solidFill>
              </a:rPr>
              <a:t>to balance the doshas</a:t>
            </a:r>
          </a:p>
          <a:p>
            <a:pPr marL="287338" lvl="0" indent="-287338">
              <a:spcBef>
                <a:spcPts val="12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Enjoy the colors of the rainbow, and wide variety of fresh, organic foods that support your agni </a:t>
            </a:r>
          </a:p>
          <a:p>
            <a:pPr marL="287338" lvl="0" indent="-287338">
              <a:spcBef>
                <a:spcPts val="1200"/>
              </a:spcBef>
              <a:buClr>
                <a:schemeClr val="dk1"/>
              </a:buClr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Mindful eating practices </a:t>
            </a:r>
          </a:p>
          <a:p>
            <a:pPr lvl="0">
              <a:spcBef>
                <a:spcPts val="1200"/>
              </a:spcBef>
              <a:buClr>
                <a:schemeClr val="dk1"/>
              </a:buClr>
              <a:buSzPts val="2400"/>
            </a:pPr>
            <a:endParaRPr lang="en-US" sz="2000" dirty="0">
              <a:solidFill>
                <a:schemeClr val="dk1"/>
              </a:solidFill>
            </a:endParaRPr>
          </a:p>
          <a:p>
            <a:pPr lvl="0">
              <a:spcBef>
                <a:spcPts val="1200"/>
              </a:spcBef>
              <a:buClr>
                <a:schemeClr val="dk1"/>
              </a:buClr>
              <a:buSzPts val="2400"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81FC8-5959-4E48-B2FA-1C0EECC60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538" y="656948"/>
            <a:ext cx="6514645" cy="36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903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hopraCenterTemplate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ChopraCenterTemplate_V2.potx</Template>
  <TotalTime>1597</TotalTime>
  <Words>413</Words>
  <Application>Microsoft Office PowerPoint</Application>
  <PresentationFormat>Widescreen</PresentationFormat>
  <Paragraphs>94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</vt:lpstr>
      <vt:lpstr>ChopraCenterTemplate_V2</vt:lpstr>
      <vt:lpstr>PowerPoint Presentation</vt:lpstr>
      <vt:lpstr>PowerPoint Presentation</vt:lpstr>
      <vt:lpstr>Five Gateways</vt:lpstr>
      <vt:lpstr>Balancing Through Sound </vt:lpstr>
      <vt:lpstr>Chakras Energy centers that have a location within the body, a color, a sound and  specific emotional/physical functions </vt:lpstr>
      <vt:lpstr>Balancing Through Touch</vt:lpstr>
      <vt:lpstr>Balancing Through Touch</vt:lpstr>
      <vt:lpstr>Balancing Through Sight </vt:lpstr>
      <vt:lpstr>Balancing Through Taste</vt:lpstr>
      <vt:lpstr>PowerPoint Presentation</vt:lpstr>
      <vt:lpstr>PowerPoint Presentation</vt:lpstr>
      <vt:lpstr>PowerPoint Presentation</vt:lpstr>
      <vt:lpstr>PowerPoint Presentation</vt:lpstr>
    </vt:vector>
  </TitlesOfParts>
  <Company>Chopra Center for Wellbeing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Gloria Lam</dc:creator>
  <cp:lastModifiedBy>Teresa Long</cp:lastModifiedBy>
  <cp:revision>109</cp:revision>
  <dcterms:created xsi:type="dcterms:W3CDTF">2011-05-27T17:12:20Z</dcterms:created>
  <dcterms:modified xsi:type="dcterms:W3CDTF">2019-08-08T21:06:22Z</dcterms:modified>
</cp:coreProperties>
</file>