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79"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7E95"/>
    <a:srgbClr val="2F2F2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55" autoAdjust="0"/>
    <p:restoredTop sz="94674" autoAdjust="0"/>
  </p:normalViewPr>
  <p:slideViewPr>
    <p:cSldViewPr snapToGrid="0" snapToObjects="1">
      <p:cViewPr varScale="1">
        <p:scale>
          <a:sx n="108" d="100"/>
          <a:sy n="108" d="100"/>
        </p:scale>
        <p:origin x="1194" y="108"/>
      </p:cViewPr>
      <p:guideLst>
        <p:guide orient="horz" pos="2160"/>
        <p:guide pos="3840"/>
      </p:guideLst>
    </p:cSldViewPr>
  </p:slid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62247-D353-4C3B-9B92-CB25D3B92F09}" type="datetimeFigureOut">
              <a:rPr lang="en-US" smtClean="0"/>
              <a:pPr/>
              <a:t>8/8/2019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2B10A4-75F1-4811-9CBF-D38F4A3D4A1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3</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857893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12</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630913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13</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4329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14</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397793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15</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2094997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16</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7361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17</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299055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18</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57941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19</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925904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20</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2122196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21</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44676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4</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808203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22</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96218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5</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84900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6</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69658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7</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780566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8</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76229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9</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25111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10</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59824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11</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369300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p:cNvPicPr>
            <a:picLocks noChangeAspect="1"/>
          </p:cNvPicPr>
          <p:nvPr userDrawn="1"/>
        </p:nvPicPr>
        <p:blipFill>
          <a:blip r:embed="rId2"/>
          <a:stretch>
            <a:fillRect/>
          </a:stretch>
        </p:blipFill>
        <p:spPr>
          <a:xfrm>
            <a:off x="296091" y="6204111"/>
            <a:ext cx="1706880" cy="4321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10763794" y="195921"/>
            <a:ext cx="1149531" cy="510104"/>
          </a:xfrm>
          <a:prstGeom prst="rect">
            <a:avLst/>
          </a:prstGeom>
        </p:spPr>
      </p:pic>
      <p:pic>
        <p:nvPicPr>
          <p:cNvPr id="10" name="Picture 9"/>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10763794" y="195921"/>
            <a:ext cx="1149531" cy="510104"/>
          </a:xfrm>
          <a:prstGeom prst="rect">
            <a:avLst/>
          </a:prstGeom>
        </p:spPr>
      </p:pic>
      <p:pic>
        <p:nvPicPr>
          <p:cNvPr id="10" name="Picture 9"/>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rtlCol="0">
            <a:normAutofit/>
          </a:bodyPr>
          <a:lstStyle/>
          <a:p>
            <a:pPr lvl="0"/>
            <a:endParaRPr lang="en-US" noProof="0"/>
          </a:p>
        </p:txBody>
      </p:sp>
      <p:pic>
        <p:nvPicPr>
          <p:cNvPr id="8" name="Picture 7"/>
          <p:cNvPicPr>
            <a:picLocks noChangeAspect="1"/>
          </p:cNvPicPr>
          <p:nvPr userDrawn="1"/>
        </p:nvPicPr>
        <p:blipFill>
          <a:blip r:embed="rId2"/>
          <a:stretch>
            <a:fillRect/>
          </a:stretch>
        </p:blipFill>
        <p:spPr>
          <a:xfrm>
            <a:off x="296091" y="6204111"/>
            <a:ext cx="1706880" cy="432156"/>
          </a:xfrm>
          <a:prstGeom prst="rect">
            <a:avLst/>
          </a:prstGeom>
        </p:spPr>
      </p:pic>
    </p:spTree>
    <p:extLst>
      <p:ext uri="{BB962C8B-B14F-4D97-AF65-F5344CB8AC3E}">
        <p14:creationId xmlns:p14="http://schemas.microsoft.com/office/powerpoint/2010/main" val="1625318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stretch>
            <a:fillRect/>
          </a:stretch>
        </p:blipFill>
        <p:spPr>
          <a:xfrm>
            <a:off x="10763794" y="195921"/>
            <a:ext cx="1149531" cy="510104"/>
          </a:xfrm>
          <a:prstGeom prst="rect">
            <a:avLst/>
          </a:prstGeom>
        </p:spPr>
      </p:pic>
      <p:pic>
        <p:nvPicPr>
          <p:cNvPr id="12" name="Picture 11"/>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a:stretch>
            <a:fillRect/>
          </a:stretch>
        </p:blipFill>
        <p:spPr>
          <a:xfrm>
            <a:off x="10763794" y="195921"/>
            <a:ext cx="1149531" cy="510104"/>
          </a:xfrm>
          <a:prstGeom prst="rect">
            <a:avLst/>
          </a:prstGeom>
        </p:spPr>
      </p:pic>
      <p:pic>
        <p:nvPicPr>
          <p:cNvPr id="10" name="Picture 9"/>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a:stretch>
            <a:fillRect/>
          </a:stretch>
        </p:blipFill>
        <p:spPr>
          <a:xfrm>
            <a:off x="10763794" y="195921"/>
            <a:ext cx="1149531" cy="510104"/>
          </a:xfrm>
          <a:prstGeom prst="rect">
            <a:avLst/>
          </a:prstGeom>
        </p:spPr>
      </p:pic>
      <p:pic>
        <p:nvPicPr>
          <p:cNvPr id="11" name="Picture 10"/>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stretch>
            <a:fillRect/>
          </a:stretch>
        </p:blipFill>
        <p:spPr>
          <a:xfrm>
            <a:off x="10763794" y="195921"/>
            <a:ext cx="1149531" cy="510104"/>
          </a:xfrm>
          <a:prstGeom prst="rect">
            <a:avLst/>
          </a:prstGeom>
        </p:spPr>
      </p:pic>
      <p:pic>
        <p:nvPicPr>
          <p:cNvPr id="13" name="Picture 12"/>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0763794" y="195921"/>
            <a:ext cx="1149531" cy="510104"/>
          </a:xfrm>
          <a:prstGeom prst="rect">
            <a:avLst/>
          </a:prstGeom>
        </p:spPr>
      </p:pic>
      <p:pic>
        <p:nvPicPr>
          <p:cNvPr id="9" name="Picture 8"/>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763794" y="195921"/>
            <a:ext cx="1149531" cy="510104"/>
          </a:xfrm>
          <a:prstGeom prst="rect">
            <a:avLst/>
          </a:prstGeom>
        </p:spPr>
      </p:pic>
      <p:pic>
        <p:nvPicPr>
          <p:cNvPr id="8" name="Picture 7"/>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p:cNvPicPr>
            <a:picLocks noChangeAspect="1"/>
          </p:cNvPicPr>
          <p:nvPr userDrawn="1"/>
        </p:nvPicPr>
        <p:blipFill>
          <a:blip r:embed="rId2"/>
          <a:stretch>
            <a:fillRect/>
          </a:stretch>
        </p:blipFill>
        <p:spPr>
          <a:xfrm>
            <a:off x="10763794" y="195921"/>
            <a:ext cx="1149531" cy="510104"/>
          </a:xfrm>
          <a:prstGeom prst="rect">
            <a:avLst/>
          </a:prstGeom>
        </p:spPr>
      </p:pic>
      <p:pic>
        <p:nvPicPr>
          <p:cNvPr id="11" name="Picture 10"/>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p:cNvPicPr>
            <a:picLocks noChangeAspect="1"/>
          </p:cNvPicPr>
          <p:nvPr userDrawn="1"/>
        </p:nvPicPr>
        <p:blipFill>
          <a:blip r:embed="rId2"/>
          <a:stretch>
            <a:fillRect/>
          </a:stretch>
        </p:blipFill>
        <p:spPr>
          <a:xfrm>
            <a:off x="10763794" y="195921"/>
            <a:ext cx="1149531" cy="510104"/>
          </a:xfrm>
          <a:prstGeom prst="rect">
            <a:avLst/>
          </a:prstGeom>
        </p:spPr>
      </p:pic>
      <p:pic>
        <p:nvPicPr>
          <p:cNvPr id="11" name="Picture 10"/>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743075" y="2885849"/>
            <a:ext cx="87058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chemeClr val="bg1"/>
                </a:solidFill>
                <a:cs typeface="Arial" panose="020B0604020202020204" pitchFamily="34" charset="0"/>
              </a:rPr>
              <a:t>Your Name</a:t>
            </a:r>
          </a:p>
          <a:p>
            <a:pPr algn="ctr" eaLnBrk="1" hangingPunct="1">
              <a:spcBef>
                <a:spcPct val="0"/>
              </a:spcBef>
              <a:buFontTx/>
              <a:buNone/>
            </a:pPr>
            <a:r>
              <a:rPr lang="en-US" altLang="en-US" sz="4000" b="1" dirty="0">
                <a:solidFill>
                  <a:schemeClr val="bg1"/>
                </a:solidFill>
                <a:cs typeface="Arial" panose="020B0604020202020204" pitchFamily="34" charset="0"/>
              </a:rPr>
              <a:t>Instructor Title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09800" y="320994"/>
            <a:ext cx="7772400" cy="914400"/>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Tx/>
              <a:buNone/>
            </a:pPr>
            <a:r>
              <a:rPr lang="en-US" sz="3600" b="1">
                <a:solidFill>
                  <a:srgbClr val="434343"/>
                </a:solidFill>
                <a:latin typeface="+mj-lt"/>
              </a:rPr>
              <a:t>Reactive/Ego Response</a:t>
            </a:r>
            <a:endParaRPr lang="en-US" sz="3600" b="1" dirty="0">
              <a:solidFill>
                <a:srgbClr val="434343"/>
              </a:solidFill>
              <a:latin typeface="+mj-lt"/>
            </a:endParaRPr>
          </a:p>
        </p:txBody>
      </p:sp>
      <p:sp>
        <p:nvSpPr>
          <p:cNvPr id="3" name="Text Box 5"/>
          <p:cNvSpPr txBox="1">
            <a:spLocks noChangeArrowheads="1"/>
          </p:cNvSpPr>
          <p:nvPr/>
        </p:nvSpPr>
        <p:spPr bwMode="auto">
          <a:xfrm>
            <a:off x="1903317" y="1119952"/>
            <a:ext cx="5498990" cy="6948055"/>
          </a:xfrm>
          <a:prstGeom prst="rect">
            <a:avLst/>
          </a:prstGeom>
          <a:noFill/>
          <a:ln w="9525">
            <a:noFill/>
            <a:miter lim="800000"/>
            <a:headEnd/>
            <a:tailEnd/>
          </a:ln>
          <a:effectLst/>
        </p:spPr>
        <p:txBody>
          <a:bodyPr wrap="square">
            <a:spAutoFit/>
          </a:bodyPr>
          <a:lstStyle/>
          <a:p>
            <a:pPr marL="233363" indent="-233363">
              <a:spcBef>
                <a:spcPct val="75000"/>
              </a:spcBef>
              <a:buFont typeface="Arial" pitchFamily="34" charset="0"/>
              <a:buChar char="•"/>
            </a:pPr>
            <a:r>
              <a:rPr lang="en-US" sz="2200" dirty="0">
                <a:solidFill>
                  <a:srgbClr val="434343"/>
                </a:solidFill>
                <a:latin typeface="+mj-lt"/>
                <a:cs typeface="Tahoma" pitchFamily="34" charset="0"/>
              </a:rPr>
              <a:t>Psychological equivalent of flight/fight </a:t>
            </a:r>
          </a:p>
          <a:p>
            <a:pPr marL="233363" indent="-233363">
              <a:spcBef>
                <a:spcPct val="75000"/>
              </a:spcBef>
              <a:buFont typeface="Arial" pitchFamily="34" charset="0"/>
              <a:buChar char="•"/>
            </a:pPr>
            <a:r>
              <a:rPr lang="en-US" sz="2200" dirty="0">
                <a:solidFill>
                  <a:srgbClr val="434343"/>
                </a:solidFill>
                <a:latin typeface="+mj-lt"/>
                <a:cs typeface="Tahoma" pitchFamily="34" charset="0"/>
              </a:rPr>
              <a:t>Attempt to control the environment through reactivity</a:t>
            </a:r>
          </a:p>
          <a:p>
            <a:pPr marL="233363" indent="-233363">
              <a:spcBef>
                <a:spcPct val="75000"/>
              </a:spcBef>
              <a:buFont typeface="Arial" pitchFamily="34" charset="0"/>
              <a:buChar char="•"/>
            </a:pPr>
            <a:r>
              <a:rPr lang="en-US" sz="2200" dirty="0">
                <a:solidFill>
                  <a:srgbClr val="434343"/>
                </a:solidFill>
                <a:cs typeface="Tahoma" pitchFamily="34" charset="0"/>
              </a:rPr>
              <a:t>Emotions are in the domain of the ego and when we perceive that boundaries are crossed or needs not met, uncomfortable feelings are generated and we react to them</a:t>
            </a:r>
          </a:p>
          <a:p>
            <a:pPr marL="233363" indent="-233363">
              <a:spcBef>
                <a:spcPct val="75000"/>
              </a:spcBef>
              <a:buFont typeface="Arial" pitchFamily="34" charset="0"/>
              <a:buChar char="•"/>
            </a:pPr>
            <a:r>
              <a:rPr lang="en-US" sz="2200" dirty="0">
                <a:solidFill>
                  <a:srgbClr val="434343"/>
                </a:solidFill>
                <a:cs typeface="Tahoma" pitchFamily="34" charset="0"/>
              </a:rPr>
              <a:t>Most of us only use the flight/fight and reactive responses</a:t>
            </a:r>
          </a:p>
          <a:p>
            <a:pPr marL="233363" indent="-233363">
              <a:spcBef>
                <a:spcPct val="75000"/>
              </a:spcBef>
              <a:buFont typeface="Arial" pitchFamily="34" charset="0"/>
              <a:buChar char="•"/>
            </a:pPr>
            <a:r>
              <a:rPr lang="en-US" sz="2200" dirty="0">
                <a:solidFill>
                  <a:srgbClr val="434343"/>
                </a:solidFill>
                <a:cs typeface="Tahoma" pitchFamily="34" charset="0"/>
              </a:rPr>
              <a:t>We can move from constriction to more expanded states</a:t>
            </a:r>
          </a:p>
          <a:p>
            <a:pPr marL="233363" indent="-233363">
              <a:spcBef>
                <a:spcPct val="75000"/>
              </a:spcBef>
              <a:buFont typeface="Arial" pitchFamily="34" charset="0"/>
              <a:buChar char="•"/>
            </a:pPr>
            <a:endParaRPr lang="en-US" sz="2200" dirty="0">
              <a:solidFill>
                <a:srgbClr val="434343"/>
              </a:solidFill>
              <a:cs typeface="Tahoma" pitchFamily="34" charset="0"/>
            </a:endParaRPr>
          </a:p>
          <a:p>
            <a:pPr marL="233363" indent="-233363">
              <a:spcBef>
                <a:spcPct val="75000"/>
              </a:spcBef>
              <a:buFont typeface="Arial" pitchFamily="34" charset="0"/>
              <a:buChar char="•"/>
            </a:pPr>
            <a:endParaRPr lang="en-US" sz="2200" dirty="0">
              <a:solidFill>
                <a:srgbClr val="434343"/>
              </a:solidFill>
              <a:cs typeface="Tahoma" pitchFamily="34" charset="0"/>
            </a:endParaRPr>
          </a:p>
          <a:p>
            <a:pPr marL="233363" indent="-233363">
              <a:spcBef>
                <a:spcPct val="75000"/>
              </a:spcBef>
              <a:buFont typeface="Arial" pitchFamily="34" charset="0"/>
              <a:buChar char="•"/>
            </a:pPr>
            <a:endParaRPr lang="en-US" sz="2200" dirty="0">
              <a:solidFill>
                <a:srgbClr val="434343"/>
              </a:solidFill>
              <a:latin typeface="+mj-lt"/>
              <a:cs typeface="Tahoma" pitchFamily="34" charset="0"/>
            </a:endParaRPr>
          </a:p>
        </p:txBody>
      </p:sp>
      <p:pic>
        <p:nvPicPr>
          <p:cNvPr id="4" name="Picture 3">
            <a:extLst>
              <a:ext uri="{FF2B5EF4-FFF2-40B4-BE49-F238E27FC236}">
                <a16:creationId xmlns:a16="http://schemas.microsoft.com/office/drawing/2014/main" id="{B869DA57-D7FB-4531-8EBD-73203C56B0F4}"/>
              </a:ext>
            </a:extLst>
          </p:cNvPr>
          <p:cNvPicPr>
            <a:picLocks noChangeAspect="1"/>
          </p:cNvPicPr>
          <p:nvPr/>
        </p:nvPicPr>
        <p:blipFill>
          <a:blip r:embed="rId3"/>
          <a:stretch>
            <a:fillRect/>
          </a:stretch>
        </p:blipFill>
        <p:spPr>
          <a:xfrm>
            <a:off x="8494224" y="1119952"/>
            <a:ext cx="2975952" cy="2480296"/>
          </a:xfrm>
          <a:prstGeom prst="rect">
            <a:avLst/>
          </a:prstGeom>
        </p:spPr>
      </p:pic>
      <p:pic>
        <p:nvPicPr>
          <p:cNvPr id="5" name="Picture 4">
            <a:extLst>
              <a:ext uri="{FF2B5EF4-FFF2-40B4-BE49-F238E27FC236}">
                <a16:creationId xmlns:a16="http://schemas.microsoft.com/office/drawing/2014/main" id="{54779AD8-8D26-4A26-8729-23EF01B840A2}"/>
              </a:ext>
            </a:extLst>
          </p:cNvPr>
          <p:cNvPicPr>
            <a:picLocks noChangeAspect="1"/>
          </p:cNvPicPr>
          <p:nvPr/>
        </p:nvPicPr>
        <p:blipFill>
          <a:blip r:embed="rId4"/>
          <a:stretch>
            <a:fillRect/>
          </a:stretch>
        </p:blipFill>
        <p:spPr>
          <a:xfrm>
            <a:off x="8923658" y="3745532"/>
            <a:ext cx="1828694" cy="2480297"/>
          </a:xfrm>
          <a:prstGeom prst="rect">
            <a:avLst/>
          </a:prstGeom>
        </p:spPr>
      </p:pic>
    </p:spTree>
    <p:extLst>
      <p:ext uri="{BB962C8B-B14F-4D97-AF65-F5344CB8AC3E}">
        <p14:creationId xmlns:p14="http://schemas.microsoft.com/office/powerpoint/2010/main" val="152360285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036482" y="613654"/>
            <a:ext cx="9144000" cy="507831"/>
          </a:xfrm>
          <a:prstGeom prst="rect">
            <a:avLst/>
          </a:prstGeom>
          <a:noFill/>
          <a:ln w="9525" algn="ctr">
            <a:noFill/>
            <a:miter lim="800000"/>
            <a:headEnd/>
            <a:tailEnd/>
          </a:ln>
          <a:effectLst/>
        </p:spPr>
        <p:txBody>
          <a:bodyPr>
            <a:spAutoFit/>
          </a:bodyPr>
          <a:lstStyle/>
          <a:p>
            <a:pPr marL="342900" indent="-342900" algn="ctr">
              <a:lnSpc>
                <a:spcPct val="75000"/>
              </a:lnSpc>
              <a:spcBef>
                <a:spcPct val="75000"/>
              </a:spcBef>
            </a:pPr>
            <a:r>
              <a:rPr lang="en-US" sz="3600" b="1" dirty="0">
                <a:solidFill>
                  <a:srgbClr val="434343"/>
                </a:solidFill>
                <a:latin typeface="+mj-lt"/>
                <a:cs typeface="Tahoma" pitchFamily="34" charset="0"/>
              </a:rPr>
              <a:t>Flight/Fight/Freeze Responses</a:t>
            </a:r>
          </a:p>
        </p:txBody>
      </p:sp>
      <p:sp>
        <p:nvSpPr>
          <p:cNvPr id="3" name="Rectangle 8"/>
          <p:cNvSpPr>
            <a:spLocks noChangeArrowheads="1"/>
          </p:cNvSpPr>
          <p:nvPr/>
        </p:nvSpPr>
        <p:spPr bwMode="auto">
          <a:xfrm>
            <a:off x="2540001" y="1049338"/>
            <a:ext cx="184731" cy="515526"/>
          </a:xfrm>
          <a:prstGeom prst="rect">
            <a:avLst/>
          </a:prstGeom>
          <a:noFill/>
          <a:ln w="9525">
            <a:noFill/>
            <a:miter lim="800000"/>
            <a:headEnd/>
            <a:tailEnd/>
          </a:ln>
          <a:effectLst/>
        </p:spPr>
        <p:txBody>
          <a:bodyPr wrap="none">
            <a:spAutoFit/>
          </a:bodyPr>
          <a:lstStyle/>
          <a:p>
            <a:pPr algn="l">
              <a:lnSpc>
                <a:spcPct val="125000"/>
              </a:lnSpc>
              <a:spcBef>
                <a:spcPct val="75000"/>
              </a:spcBef>
            </a:pPr>
            <a:endParaRPr lang="en-US" sz="2200" dirty="0"/>
          </a:p>
        </p:txBody>
      </p:sp>
      <p:graphicFrame>
        <p:nvGraphicFramePr>
          <p:cNvPr id="4" name="Table 3">
            <a:extLst>
              <a:ext uri="{FF2B5EF4-FFF2-40B4-BE49-F238E27FC236}">
                <a16:creationId xmlns:a16="http://schemas.microsoft.com/office/drawing/2014/main" id="{7C9EDF11-CF4F-44A1-81A0-F544B05A1AD9}"/>
              </a:ext>
            </a:extLst>
          </p:cNvPr>
          <p:cNvGraphicFramePr>
            <a:graphicFrameLocks noGrp="1"/>
          </p:cNvGraphicFramePr>
          <p:nvPr>
            <p:extLst/>
          </p:nvPr>
        </p:nvGraphicFramePr>
        <p:xfrm>
          <a:off x="2339816" y="1928401"/>
          <a:ext cx="8089776" cy="3622497"/>
        </p:xfrm>
        <a:graphic>
          <a:graphicData uri="http://schemas.openxmlformats.org/drawingml/2006/table">
            <a:tbl>
              <a:tblPr firstRow="1" bandRow="1">
                <a:tableStyleId>{93296810-A885-4BE3-A3E7-6D5BEEA58F35}</a:tableStyleId>
              </a:tblPr>
              <a:tblGrid>
                <a:gridCol w="2541114">
                  <a:extLst>
                    <a:ext uri="{9D8B030D-6E8A-4147-A177-3AD203B41FA5}">
                      <a16:colId xmlns:a16="http://schemas.microsoft.com/office/drawing/2014/main" val="4147999836"/>
                    </a:ext>
                  </a:extLst>
                </a:gridCol>
                <a:gridCol w="2774331">
                  <a:extLst>
                    <a:ext uri="{9D8B030D-6E8A-4147-A177-3AD203B41FA5}">
                      <a16:colId xmlns:a16="http://schemas.microsoft.com/office/drawing/2014/main" val="1758064008"/>
                    </a:ext>
                  </a:extLst>
                </a:gridCol>
                <a:gridCol w="2774331">
                  <a:extLst>
                    <a:ext uri="{9D8B030D-6E8A-4147-A177-3AD203B41FA5}">
                      <a16:colId xmlns:a16="http://schemas.microsoft.com/office/drawing/2014/main" val="1276419147"/>
                    </a:ext>
                  </a:extLst>
                </a:gridCol>
              </a:tblGrid>
              <a:tr h="431391">
                <a:tc>
                  <a:txBody>
                    <a:bodyPr/>
                    <a:lstStyle/>
                    <a:p>
                      <a:pPr algn="ctr"/>
                      <a:r>
                        <a:rPr lang="en-US" b="1" dirty="0">
                          <a:solidFill>
                            <a:schemeClr val="tx1"/>
                          </a:solidFill>
                        </a:rPr>
                        <a:t>Defensive Response</a:t>
                      </a:r>
                    </a:p>
                  </a:txBody>
                  <a:tcPr/>
                </a:tc>
                <a:tc>
                  <a:txBody>
                    <a:bodyPr/>
                    <a:lstStyle/>
                    <a:p>
                      <a:pPr algn="ctr"/>
                      <a:r>
                        <a:rPr lang="en-US" dirty="0">
                          <a:solidFill>
                            <a:schemeClr val="tx1"/>
                          </a:solidFill>
                        </a:rPr>
                        <a:t>Qualities</a:t>
                      </a:r>
                    </a:p>
                  </a:txBody>
                  <a:tcPr/>
                </a:tc>
                <a:tc>
                  <a:txBody>
                    <a:bodyPr/>
                    <a:lstStyle/>
                    <a:p>
                      <a:pPr algn="ctr"/>
                      <a:r>
                        <a:rPr lang="en-US" dirty="0">
                          <a:solidFill>
                            <a:schemeClr val="tx1"/>
                          </a:solidFill>
                        </a:rPr>
                        <a:t>Corresponding Dosha</a:t>
                      </a:r>
                    </a:p>
                  </a:txBody>
                  <a:tcPr/>
                </a:tc>
                <a:extLst>
                  <a:ext uri="{0D108BD9-81ED-4DB2-BD59-A6C34878D82A}">
                    <a16:rowId xmlns:a16="http://schemas.microsoft.com/office/drawing/2014/main" val="1287349558"/>
                  </a:ext>
                </a:extLst>
              </a:tr>
              <a:tr h="1063702">
                <a:tc>
                  <a:txBody>
                    <a:bodyPr/>
                    <a:lstStyle/>
                    <a:p>
                      <a:pPr algn="ctr"/>
                      <a:r>
                        <a:rPr lang="en-US" dirty="0"/>
                        <a:t>Flight</a:t>
                      </a:r>
                    </a:p>
                  </a:txBody>
                  <a:tcPr/>
                </a:tc>
                <a:tc>
                  <a:txBody>
                    <a:bodyPr/>
                    <a:lstStyle/>
                    <a:p>
                      <a:pPr algn="ctr"/>
                      <a:r>
                        <a:rPr lang="en-US" dirty="0"/>
                        <a:t>Avoidance</a:t>
                      </a:r>
                    </a:p>
                    <a:p>
                      <a:pPr algn="ctr"/>
                      <a:r>
                        <a:rPr lang="en-US" dirty="0"/>
                        <a:t>Anxiety</a:t>
                      </a:r>
                    </a:p>
                    <a:p>
                      <a:pPr algn="ctr"/>
                      <a:r>
                        <a:rPr lang="en-US" dirty="0"/>
                        <a:t>Fear</a:t>
                      </a:r>
                    </a:p>
                  </a:txBody>
                  <a:tcPr/>
                </a:tc>
                <a:tc>
                  <a:txBody>
                    <a:bodyPr/>
                    <a:lstStyle/>
                    <a:p>
                      <a:pPr algn="ctr"/>
                      <a:r>
                        <a:rPr lang="en-US" dirty="0"/>
                        <a:t>Vata</a:t>
                      </a:r>
                    </a:p>
                  </a:txBody>
                  <a:tcPr/>
                </a:tc>
                <a:extLst>
                  <a:ext uri="{0D108BD9-81ED-4DB2-BD59-A6C34878D82A}">
                    <a16:rowId xmlns:a16="http://schemas.microsoft.com/office/drawing/2014/main" val="2635127702"/>
                  </a:ext>
                </a:extLst>
              </a:tr>
              <a:tr h="1063702">
                <a:tc>
                  <a:txBody>
                    <a:bodyPr/>
                    <a:lstStyle/>
                    <a:p>
                      <a:pPr algn="ctr"/>
                      <a:r>
                        <a:rPr lang="en-US" dirty="0"/>
                        <a:t>Fight</a:t>
                      </a:r>
                    </a:p>
                  </a:txBody>
                  <a:tcPr/>
                </a:tc>
                <a:tc>
                  <a:txBody>
                    <a:bodyPr/>
                    <a:lstStyle/>
                    <a:p>
                      <a:pPr algn="ctr"/>
                      <a:r>
                        <a:rPr lang="en-US" dirty="0"/>
                        <a:t>Irritability</a:t>
                      </a:r>
                    </a:p>
                    <a:p>
                      <a:pPr algn="ctr"/>
                      <a:r>
                        <a:rPr lang="en-US" dirty="0"/>
                        <a:t>Loss of Temper</a:t>
                      </a:r>
                    </a:p>
                    <a:p>
                      <a:pPr algn="ctr"/>
                      <a:r>
                        <a:rPr lang="en-US" dirty="0"/>
                        <a:t>Defensiveness</a:t>
                      </a:r>
                    </a:p>
                  </a:txBody>
                  <a:tcPr/>
                </a:tc>
                <a:tc>
                  <a:txBody>
                    <a:bodyPr/>
                    <a:lstStyle/>
                    <a:p>
                      <a:pPr algn="ctr"/>
                      <a:r>
                        <a:rPr lang="en-US" dirty="0"/>
                        <a:t>Pitta</a:t>
                      </a:r>
                    </a:p>
                  </a:txBody>
                  <a:tcPr/>
                </a:tc>
                <a:extLst>
                  <a:ext uri="{0D108BD9-81ED-4DB2-BD59-A6C34878D82A}">
                    <a16:rowId xmlns:a16="http://schemas.microsoft.com/office/drawing/2014/main" val="2711717601"/>
                  </a:ext>
                </a:extLst>
              </a:tr>
              <a:tr h="1063702">
                <a:tc>
                  <a:txBody>
                    <a:bodyPr/>
                    <a:lstStyle/>
                    <a:p>
                      <a:pPr algn="ctr"/>
                      <a:r>
                        <a:rPr lang="en-US" dirty="0"/>
                        <a:t>Freeze</a:t>
                      </a:r>
                    </a:p>
                  </a:txBody>
                  <a:tcPr/>
                </a:tc>
                <a:tc>
                  <a:txBody>
                    <a:bodyPr/>
                    <a:lstStyle/>
                    <a:p>
                      <a:pPr algn="ctr"/>
                      <a:r>
                        <a:rPr lang="en-US" dirty="0"/>
                        <a:t>Numbing</a:t>
                      </a:r>
                    </a:p>
                    <a:p>
                      <a:pPr algn="ctr"/>
                      <a:r>
                        <a:rPr lang="en-US" dirty="0"/>
                        <a:t>Detachment</a:t>
                      </a:r>
                    </a:p>
                    <a:p>
                      <a:pPr algn="ctr"/>
                      <a:r>
                        <a:rPr lang="en-US" dirty="0"/>
                        <a:t>Giving Up Easily</a:t>
                      </a:r>
                    </a:p>
                  </a:txBody>
                  <a:tcPr/>
                </a:tc>
                <a:tc>
                  <a:txBody>
                    <a:bodyPr/>
                    <a:lstStyle/>
                    <a:p>
                      <a:pPr algn="ctr"/>
                      <a:r>
                        <a:rPr lang="en-US" dirty="0"/>
                        <a:t>Kapha</a:t>
                      </a:r>
                    </a:p>
                  </a:txBody>
                  <a:tcPr/>
                </a:tc>
                <a:extLst>
                  <a:ext uri="{0D108BD9-81ED-4DB2-BD59-A6C34878D82A}">
                    <a16:rowId xmlns:a16="http://schemas.microsoft.com/office/drawing/2014/main" val="2205265994"/>
                  </a:ext>
                </a:extLst>
              </a:tr>
            </a:tbl>
          </a:graphicData>
        </a:graphic>
      </p:graphicFrame>
      <p:sp>
        <p:nvSpPr>
          <p:cNvPr id="5" name="TextBox 4">
            <a:extLst>
              <a:ext uri="{FF2B5EF4-FFF2-40B4-BE49-F238E27FC236}">
                <a16:creationId xmlns:a16="http://schemas.microsoft.com/office/drawing/2014/main" id="{F54F1A3C-58A2-4350-BD3A-3FC6A5AFB8AB}"/>
              </a:ext>
            </a:extLst>
          </p:cNvPr>
          <p:cNvSpPr txBox="1"/>
          <p:nvPr/>
        </p:nvSpPr>
        <p:spPr>
          <a:xfrm>
            <a:off x="3806479" y="1307101"/>
            <a:ext cx="6798015" cy="400110"/>
          </a:xfrm>
          <a:prstGeom prst="rect">
            <a:avLst/>
          </a:prstGeom>
          <a:noFill/>
        </p:spPr>
        <p:txBody>
          <a:bodyPr wrap="square" rtlCol="0">
            <a:spAutoFit/>
          </a:bodyPr>
          <a:lstStyle/>
          <a:p>
            <a:r>
              <a:rPr lang="en-US" sz="2000" dirty="0"/>
              <a:t>Defensive responses to a perceived threat</a:t>
            </a:r>
          </a:p>
        </p:txBody>
      </p:sp>
    </p:spTree>
    <p:extLst>
      <p:ext uri="{BB962C8B-B14F-4D97-AF65-F5344CB8AC3E}">
        <p14:creationId xmlns:p14="http://schemas.microsoft.com/office/powerpoint/2010/main" val="1749434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09800" y="609600"/>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a:solidFill>
                  <a:srgbClr val="434343"/>
                </a:solidFill>
              </a:rPr>
              <a:t>Restful Awareness Response</a:t>
            </a:r>
            <a:endParaRPr lang="en-US" sz="3600" b="1" dirty="0">
              <a:solidFill>
                <a:srgbClr val="434343"/>
              </a:solidFill>
            </a:endParaRPr>
          </a:p>
        </p:txBody>
      </p:sp>
      <p:sp>
        <p:nvSpPr>
          <p:cNvPr id="3" name="Rectangle 4"/>
          <p:cNvSpPr txBox="1">
            <a:spLocks noChangeArrowheads="1"/>
          </p:cNvSpPr>
          <p:nvPr/>
        </p:nvSpPr>
        <p:spPr>
          <a:xfrm>
            <a:off x="497151" y="2257066"/>
            <a:ext cx="3275860" cy="399133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spcBef>
                <a:spcPct val="75000"/>
              </a:spcBef>
              <a:buFont typeface="Arial" pitchFamily="34" charset="0"/>
              <a:buChar char="•"/>
            </a:pPr>
            <a:r>
              <a:rPr lang="en-US" sz="2200">
                <a:solidFill>
                  <a:srgbClr val="434343"/>
                </a:solidFill>
                <a:latin typeface="+mj-lt"/>
                <a:cs typeface="Tahoma" pitchFamily="34" charset="0"/>
              </a:rPr>
              <a:t>Body relaxes and you bypass the reactive response </a:t>
            </a:r>
          </a:p>
          <a:p>
            <a:pPr marL="233363" indent="-233363">
              <a:spcBef>
                <a:spcPct val="75000"/>
              </a:spcBef>
              <a:buFont typeface="Arial" pitchFamily="34" charset="0"/>
              <a:buChar char="•"/>
            </a:pPr>
            <a:r>
              <a:rPr lang="en-US" sz="2200">
                <a:solidFill>
                  <a:srgbClr val="434343"/>
                </a:solidFill>
                <a:latin typeface="+mj-lt"/>
                <a:cs typeface="Tahoma" pitchFamily="34" charset="0"/>
              </a:rPr>
              <a:t>Internal reference shifts from ego to spirit</a:t>
            </a:r>
          </a:p>
          <a:p>
            <a:pPr marL="233363" indent="-233363">
              <a:spcBef>
                <a:spcPct val="75000"/>
              </a:spcBef>
              <a:buFont typeface="Arial" pitchFamily="34" charset="0"/>
              <a:buChar char="•"/>
            </a:pPr>
            <a:r>
              <a:rPr lang="en-US" sz="2200">
                <a:solidFill>
                  <a:srgbClr val="434343"/>
                </a:solidFill>
                <a:latin typeface="+mj-lt"/>
                <a:cs typeface="Tahoma" pitchFamily="34" charset="0"/>
              </a:rPr>
              <a:t>Witness the activity of the mind and become capable of conscious choice making </a:t>
            </a:r>
          </a:p>
          <a:p>
            <a:pPr marL="233363" indent="-233363">
              <a:spcBef>
                <a:spcPct val="75000"/>
              </a:spcBef>
              <a:buFont typeface="Arial" pitchFamily="34" charset="0"/>
              <a:buChar char="•"/>
            </a:pPr>
            <a:r>
              <a:rPr lang="en-US" sz="2200">
                <a:solidFill>
                  <a:srgbClr val="434343"/>
                </a:solidFill>
                <a:latin typeface="+mj-lt"/>
                <a:cs typeface="Tahoma" pitchFamily="34" charset="0"/>
              </a:rPr>
              <a:t>Best cultivated through the practice of meditation</a:t>
            </a:r>
            <a:endParaRPr lang="en-US" sz="2200" dirty="0">
              <a:solidFill>
                <a:srgbClr val="434343"/>
              </a:solidFill>
              <a:latin typeface="+mj-lt"/>
              <a:cs typeface="Tahoma" pitchFamily="34" charset="0"/>
            </a:endParaRPr>
          </a:p>
        </p:txBody>
      </p:sp>
      <p:sp>
        <p:nvSpPr>
          <p:cNvPr id="4" name="Rectangle 6"/>
          <p:cNvSpPr txBox="1">
            <a:spLocks noChangeArrowheads="1"/>
          </p:cNvSpPr>
          <p:nvPr/>
        </p:nvSpPr>
        <p:spPr>
          <a:xfrm>
            <a:off x="8037864" y="2285837"/>
            <a:ext cx="3733926" cy="39625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ct val="70000"/>
              </a:spcBef>
              <a:buFont typeface="Wingdings 3" pitchFamily="-16" charset="2"/>
              <a:buNone/>
            </a:pPr>
            <a:r>
              <a:rPr lang="en-US" sz="2200" dirty="0">
                <a:solidFill>
                  <a:srgbClr val="434343"/>
                </a:solidFill>
                <a:latin typeface="+mj-lt"/>
                <a:cs typeface="Tahoma" pitchFamily="34" charset="0"/>
                <a:sym typeface="Wingdings 3" pitchFamily="-16" charset="2"/>
              </a:rPr>
              <a:t> Heart rate</a:t>
            </a:r>
          </a:p>
          <a:p>
            <a:pPr lvl="1">
              <a:spcBef>
                <a:spcPct val="70000"/>
              </a:spcBef>
              <a:buFont typeface="Wingdings 3" pitchFamily="-16" charset="2"/>
              <a:buNone/>
            </a:pPr>
            <a:r>
              <a:rPr lang="en-US" sz="2200" dirty="0">
                <a:solidFill>
                  <a:srgbClr val="434343"/>
                </a:solidFill>
                <a:latin typeface="+mj-lt"/>
                <a:cs typeface="Tahoma" pitchFamily="34" charset="0"/>
                <a:sym typeface="Wingdings 3" pitchFamily="-16" charset="2"/>
              </a:rPr>
              <a:t> Blood pressure</a:t>
            </a:r>
          </a:p>
          <a:p>
            <a:pPr lvl="1">
              <a:spcBef>
                <a:spcPct val="70000"/>
              </a:spcBef>
              <a:buFont typeface="Wingdings 3" pitchFamily="-16" charset="2"/>
              <a:buNone/>
            </a:pPr>
            <a:r>
              <a:rPr lang="en-US" sz="2200" dirty="0">
                <a:solidFill>
                  <a:srgbClr val="434343"/>
                </a:solidFill>
                <a:latin typeface="+mj-lt"/>
                <a:cs typeface="Tahoma" pitchFamily="34" charset="0"/>
                <a:sym typeface="Wingdings 3" pitchFamily="-16" charset="2"/>
              </a:rPr>
              <a:t> Respiration</a:t>
            </a:r>
          </a:p>
          <a:p>
            <a:pPr lvl="1">
              <a:spcBef>
                <a:spcPct val="70000"/>
              </a:spcBef>
              <a:buFont typeface="Wingdings 3" pitchFamily="-16" charset="2"/>
              <a:buNone/>
            </a:pPr>
            <a:r>
              <a:rPr lang="en-US" sz="2200" dirty="0">
                <a:solidFill>
                  <a:srgbClr val="434343"/>
                </a:solidFill>
                <a:latin typeface="+mj-lt"/>
                <a:cs typeface="Tahoma" pitchFamily="34" charset="0"/>
                <a:sym typeface="Wingdings 3" pitchFamily="-16" charset="2"/>
              </a:rPr>
              <a:t> Perspiration</a:t>
            </a:r>
          </a:p>
          <a:p>
            <a:pPr lvl="1">
              <a:spcBef>
                <a:spcPct val="70000"/>
              </a:spcBef>
              <a:buFont typeface="Wingdings 3" pitchFamily="-16" charset="2"/>
              <a:buNone/>
            </a:pPr>
            <a:r>
              <a:rPr lang="en-US" sz="2200" dirty="0">
                <a:solidFill>
                  <a:srgbClr val="434343"/>
                </a:solidFill>
                <a:latin typeface="+mj-lt"/>
                <a:cs typeface="Tahoma" pitchFamily="34" charset="0"/>
                <a:sym typeface="Wingdings 3" pitchFamily="-16" charset="2"/>
              </a:rPr>
              <a:t> Stress hormones</a:t>
            </a:r>
          </a:p>
          <a:p>
            <a:pPr lvl="1">
              <a:spcBef>
                <a:spcPct val="70000"/>
              </a:spcBef>
              <a:buFont typeface="Wingdings 3" pitchFamily="-16" charset="2"/>
              <a:buNone/>
            </a:pPr>
            <a:r>
              <a:rPr lang="en-US" sz="2200" dirty="0">
                <a:solidFill>
                  <a:srgbClr val="434343"/>
                </a:solidFill>
                <a:latin typeface="+mj-lt"/>
                <a:cs typeface="Tahoma" pitchFamily="34" charset="0"/>
                <a:sym typeface="Wingdings 3" pitchFamily="-16" charset="2"/>
              </a:rPr>
              <a:t> Anti-aging hormones</a:t>
            </a:r>
          </a:p>
          <a:p>
            <a:pPr lvl="1">
              <a:spcBef>
                <a:spcPct val="70000"/>
              </a:spcBef>
              <a:buFont typeface="Wingdings 3" pitchFamily="-16" charset="2"/>
              <a:buNone/>
            </a:pPr>
            <a:r>
              <a:rPr lang="en-US" sz="2200" dirty="0">
                <a:solidFill>
                  <a:srgbClr val="434343"/>
                </a:solidFill>
                <a:latin typeface="+mj-lt"/>
                <a:cs typeface="Tahoma" pitchFamily="34" charset="0"/>
                <a:sym typeface="Wingdings 3" pitchFamily="-16" charset="2"/>
              </a:rPr>
              <a:t> Platelet stickiness</a:t>
            </a:r>
          </a:p>
          <a:p>
            <a:pPr>
              <a:buFont typeface="Wingdings 3" pitchFamily="-16" charset="2"/>
              <a:buNone/>
            </a:pPr>
            <a:endParaRPr lang="en-US" sz="2400" b="1" dirty="0">
              <a:solidFill>
                <a:srgbClr val="434343"/>
              </a:solidFill>
              <a:latin typeface="+mj-lt"/>
              <a:sym typeface="Wingdings 3" pitchFamily="-16" charset="2"/>
            </a:endParaRPr>
          </a:p>
        </p:txBody>
      </p:sp>
      <p:pic>
        <p:nvPicPr>
          <p:cNvPr id="7" name="Picture 6">
            <a:extLst>
              <a:ext uri="{FF2B5EF4-FFF2-40B4-BE49-F238E27FC236}">
                <a16:creationId xmlns:a16="http://schemas.microsoft.com/office/drawing/2014/main" id="{9DDD711F-B534-437F-899E-5B1334A84C15}"/>
              </a:ext>
            </a:extLst>
          </p:cNvPr>
          <p:cNvPicPr>
            <a:picLocks noChangeAspect="1"/>
          </p:cNvPicPr>
          <p:nvPr/>
        </p:nvPicPr>
        <p:blipFill>
          <a:blip r:embed="rId3"/>
          <a:stretch>
            <a:fillRect/>
          </a:stretch>
        </p:blipFill>
        <p:spPr>
          <a:xfrm>
            <a:off x="4034257" y="2432063"/>
            <a:ext cx="4003607" cy="2668690"/>
          </a:xfrm>
          <a:prstGeom prst="rect">
            <a:avLst/>
          </a:prstGeom>
        </p:spPr>
      </p:pic>
    </p:spTree>
    <p:extLst>
      <p:ext uri="{BB962C8B-B14F-4D97-AF65-F5344CB8AC3E}">
        <p14:creationId xmlns:p14="http://schemas.microsoft.com/office/powerpoint/2010/main" val="2205740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2339694" y="340520"/>
            <a:ext cx="7772400" cy="1143000"/>
          </a:xfrm>
          <a:noFill/>
          <a:ln/>
        </p:spPr>
        <p:txBody>
          <a:bodyPr>
            <a:normAutofit/>
          </a:bodyPr>
          <a:lstStyle/>
          <a:p>
            <a:r>
              <a:rPr lang="en-US" sz="3600" b="1" dirty="0">
                <a:solidFill>
                  <a:srgbClr val="434343"/>
                </a:solidFill>
              </a:rPr>
              <a:t>Intuitive Response</a:t>
            </a:r>
          </a:p>
        </p:txBody>
      </p:sp>
      <p:sp>
        <p:nvSpPr>
          <p:cNvPr id="3" name="Text Box 5"/>
          <p:cNvSpPr txBox="1">
            <a:spLocks noChangeArrowheads="1"/>
          </p:cNvSpPr>
          <p:nvPr/>
        </p:nvSpPr>
        <p:spPr bwMode="auto">
          <a:xfrm>
            <a:off x="1334674" y="1430368"/>
            <a:ext cx="5029200" cy="4087272"/>
          </a:xfrm>
          <a:prstGeom prst="rect">
            <a:avLst/>
          </a:prstGeom>
          <a:noFill/>
          <a:ln w="9525" algn="ctr">
            <a:noFill/>
            <a:miter lim="800000"/>
            <a:headEnd/>
            <a:tailEnd/>
          </a:ln>
          <a:effectLst/>
        </p:spPr>
        <p:txBody>
          <a:bodyPr>
            <a:spAutoFit/>
          </a:bodyPr>
          <a:lstStyle/>
          <a:p>
            <a:pPr marL="342900" indent="-342900">
              <a:spcBef>
                <a:spcPct val="70000"/>
              </a:spcBef>
              <a:buFont typeface="Arial" pitchFamily="34" charset="0"/>
              <a:buChar char="•"/>
            </a:pPr>
            <a:r>
              <a:rPr lang="en-US" sz="2200" dirty="0">
                <a:solidFill>
                  <a:srgbClr val="434343"/>
                </a:solidFill>
                <a:latin typeface="+mj-lt"/>
                <a:cs typeface="Tahoma" pitchFamily="34" charset="0"/>
              </a:rPr>
              <a:t>Being aware of our interpretations</a:t>
            </a:r>
          </a:p>
          <a:p>
            <a:pPr marL="342900" indent="-342900">
              <a:spcBef>
                <a:spcPct val="70000"/>
              </a:spcBef>
              <a:buFont typeface="Arial" pitchFamily="34" charset="0"/>
              <a:buChar char="•"/>
            </a:pPr>
            <a:r>
              <a:rPr lang="en-US" sz="2200" dirty="0">
                <a:solidFill>
                  <a:srgbClr val="434343"/>
                </a:solidFill>
                <a:latin typeface="+mj-lt"/>
                <a:cs typeface="Tahoma" pitchFamily="34" charset="0"/>
              </a:rPr>
              <a:t>Choosing conscious observation and authentic expression</a:t>
            </a:r>
          </a:p>
          <a:p>
            <a:pPr marL="342900" indent="-342900">
              <a:spcBef>
                <a:spcPct val="70000"/>
              </a:spcBef>
              <a:buFont typeface="Arial" pitchFamily="34" charset="0"/>
              <a:buChar char="•"/>
            </a:pPr>
            <a:r>
              <a:rPr lang="en-US" sz="2200" dirty="0">
                <a:solidFill>
                  <a:srgbClr val="434343"/>
                </a:solidFill>
                <a:latin typeface="+mj-lt"/>
                <a:cs typeface="Tahoma" pitchFamily="34" charset="0"/>
              </a:rPr>
              <a:t>Present moment awareness in our daily lives</a:t>
            </a:r>
          </a:p>
          <a:p>
            <a:pPr marL="342900" indent="-342900">
              <a:spcBef>
                <a:spcPct val="70000"/>
              </a:spcBef>
              <a:buFont typeface="Arial" pitchFamily="34" charset="0"/>
              <a:buChar char="•"/>
            </a:pPr>
            <a:r>
              <a:rPr lang="en-US" sz="2200" dirty="0">
                <a:solidFill>
                  <a:srgbClr val="434343"/>
                </a:solidFill>
                <a:latin typeface="+mj-lt"/>
                <a:cs typeface="Tahoma" pitchFamily="34" charset="0"/>
              </a:rPr>
              <a:t>Facilitates conscious communication</a:t>
            </a:r>
          </a:p>
          <a:p>
            <a:pPr marL="342900" indent="-342900">
              <a:spcBef>
                <a:spcPct val="70000"/>
              </a:spcBef>
              <a:buFont typeface="Arial" pitchFamily="34" charset="0"/>
              <a:buChar char="•"/>
            </a:pPr>
            <a:r>
              <a:rPr lang="en-US" sz="2200" dirty="0">
                <a:solidFill>
                  <a:srgbClr val="434343"/>
                </a:solidFill>
                <a:latin typeface="+mj-lt"/>
                <a:cs typeface="Tahoma" pitchFamily="34" charset="0"/>
              </a:rPr>
              <a:t>Restful awareness (meditation) plays a key role</a:t>
            </a:r>
          </a:p>
        </p:txBody>
      </p:sp>
      <p:pic>
        <p:nvPicPr>
          <p:cNvPr id="4" name="Picture 3">
            <a:extLst>
              <a:ext uri="{FF2B5EF4-FFF2-40B4-BE49-F238E27FC236}">
                <a16:creationId xmlns:a16="http://schemas.microsoft.com/office/drawing/2014/main" id="{CB8A6874-E961-4008-876A-208196EF0CA5}"/>
              </a:ext>
            </a:extLst>
          </p:cNvPr>
          <p:cNvPicPr>
            <a:picLocks noChangeAspect="1"/>
          </p:cNvPicPr>
          <p:nvPr/>
        </p:nvPicPr>
        <p:blipFill>
          <a:blip r:embed="rId3"/>
          <a:stretch>
            <a:fillRect/>
          </a:stretch>
        </p:blipFill>
        <p:spPr>
          <a:xfrm>
            <a:off x="7010567" y="2095466"/>
            <a:ext cx="4610303" cy="3083514"/>
          </a:xfrm>
          <a:prstGeom prst="rect">
            <a:avLst/>
          </a:prstGeom>
        </p:spPr>
      </p:pic>
    </p:spTree>
    <p:extLst>
      <p:ext uri="{BB962C8B-B14F-4D97-AF65-F5344CB8AC3E}">
        <p14:creationId xmlns:p14="http://schemas.microsoft.com/office/powerpoint/2010/main" val="106116469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09800" y="457200"/>
            <a:ext cx="7772400" cy="914400"/>
          </a:xfrm>
        </p:spPr>
        <p:txBody>
          <a:bodyPr>
            <a:normAutofit/>
          </a:bodyPr>
          <a:lstStyle/>
          <a:p>
            <a:r>
              <a:rPr lang="en-US" sz="3600" b="1" dirty="0">
                <a:solidFill>
                  <a:srgbClr val="434343"/>
                </a:solidFill>
              </a:rPr>
              <a:t>Creative Response</a:t>
            </a:r>
          </a:p>
        </p:txBody>
      </p:sp>
      <p:sp>
        <p:nvSpPr>
          <p:cNvPr id="3" name="Rectangle 3"/>
          <p:cNvSpPr txBox="1">
            <a:spLocks noChangeArrowheads="1"/>
          </p:cNvSpPr>
          <p:nvPr/>
        </p:nvSpPr>
        <p:spPr>
          <a:xfrm>
            <a:off x="7367451" y="1773304"/>
            <a:ext cx="4140914" cy="411480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50000"/>
              </a:spcBef>
              <a:buFont typeface="Arial"/>
              <a:buNone/>
            </a:pPr>
            <a:r>
              <a:rPr lang="en-US" sz="2600" b="1">
                <a:solidFill>
                  <a:srgbClr val="434343"/>
                </a:solidFill>
                <a:latin typeface="+mj-lt"/>
              </a:rPr>
              <a:t>7 Steps for Awakening the Creative Response </a:t>
            </a:r>
          </a:p>
          <a:p>
            <a:pPr marL="346075" indent="-346075">
              <a:spcBef>
                <a:spcPct val="50000"/>
              </a:spcBef>
            </a:pPr>
            <a:r>
              <a:rPr lang="en-US" sz="2600">
                <a:solidFill>
                  <a:srgbClr val="434343"/>
                </a:solidFill>
                <a:latin typeface="+mj-lt"/>
              </a:rPr>
              <a:t>Intention</a:t>
            </a:r>
          </a:p>
          <a:p>
            <a:pPr marL="346075" indent="-346075">
              <a:spcBef>
                <a:spcPct val="50000"/>
              </a:spcBef>
            </a:pPr>
            <a:r>
              <a:rPr lang="en-US" sz="2600">
                <a:solidFill>
                  <a:srgbClr val="434343"/>
                </a:solidFill>
                <a:latin typeface="+mj-lt"/>
              </a:rPr>
              <a:t>Information Gathering </a:t>
            </a:r>
            <a:br>
              <a:rPr lang="en-US" sz="2600">
                <a:solidFill>
                  <a:srgbClr val="434343"/>
                </a:solidFill>
                <a:latin typeface="+mj-lt"/>
              </a:rPr>
            </a:br>
            <a:r>
              <a:rPr lang="en-US" sz="2600">
                <a:solidFill>
                  <a:srgbClr val="434343"/>
                </a:solidFill>
                <a:latin typeface="+mj-lt"/>
              </a:rPr>
              <a:t>and Analysis </a:t>
            </a:r>
          </a:p>
          <a:p>
            <a:pPr marL="346075" indent="-346075">
              <a:spcBef>
                <a:spcPct val="50000"/>
              </a:spcBef>
            </a:pPr>
            <a:r>
              <a:rPr lang="en-US" sz="2600">
                <a:solidFill>
                  <a:srgbClr val="434343"/>
                </a:solidFill>
                <a:latin typeface="+mj-lt"/>
              </a:rPr>
              <a:t>Incubation</a:t>
            </a:r>
          </a:p>
          <a:p>
            <a:pPr marL="346075" indent="-346075">
              <a:spcBef>
                <a:spcPct val="50000"/>
              </a:spcBef>
            </a:pPr>
            <a:r>
              <a:rPr lang="en-US" sz="2600">
                <a:solidFill>
                  <a:srgbClr val="434343"/>
                </a:solidFill>
                <a:latin typeface="+mj-lt"/>
              </a:rPr>
              <a:t>Insight</a:t>
            </a:r>
          </a:p>
          <a:p>
            <a:pPr marL="346075" indent="-346075">
              <a:spcBef>
                <a:spcPct val="50000"/>
              </a:spcBef>
            </a:pPr>
            <a:r>
              <a:rPr lang="en-US" sz="2600">
                <a:solidFill>
                  <a:srgbClr val="434343"/>
                </a:solidFill>
                <a:latin typeface="+mj-lt"/>
              </a:rPr>
              <a:t>Inspiration</a:t>
            </a:r>
          </a:p>
          <a:p>
            <a:pPr marL="346075" indent="-346075">
              <a:spcBef>
                <a:spcPct val="50000"/>
              </a:spcBef>
            </a:pPr>
            <a:r>
              <a:rPr lang="en-US" sz="2600">
                <a:solidFill>
                  <a:srgbClr val="434343"/>
                </a:solidFill>
                <a:latin typeface="+mj-lt"/>
              </a:rPr>
              <a:t>Implementation</a:t>
            </a:r>
          </a:p>
          <a:p>
            <a:pPr marL="346075" indent="-346075">
              <a:spcBef>
                <a:spcPct val="50000"/>
              </a:spcBef>
            </a:pPr>
            <a:r>
              <a:rPr lang="en-US" sz="2600">
                <a:solidFill>
                  <a:srgbClr val="434343"/>
                </a:solidFill>
                <a:latin typeface="+mj-lt"/>
              </a:rPr>
              <a:t>Integration/Incarnation</a:t>
            </a:r>
            <a:endParaRPr lang="en-US" sz="2600" dirty="0">
              <a:solidFill>
                <a:srgbClr val="434343"/>
              </a:solidFill>
              <a:latin typeface="+mj-lt"/>
            </a:endParaRPr>
          </a:p>
        </p:txBody>
      </p:sp>
      <p:sp>
        <p:nvSpPr>
          <p:cNvPr id="4" name="Rectangle 5"/>
          <p:cNvSpPr>
            <a:spLocks noChangeArrowheads="1"/>
          </p:cNvSpPr>
          <p:nvPr/>
        </p:nvSpPr>
        <p:spPr bwMode="auto">
          <a:xfrm>
            <a:off x="1844297" y="1705791"/>
            <a:ext cx="5072491" cy="1871910"/>
          </a:xfrm>
          <a:prstGeom prst="rect">
            <a:avLst/>
          </a:prstGeom>
          <a:noFill/>
          <a:ln w="9525">
            <a:noFill/>
            <a:miter lim="800000"/>
            <a:headEnd/>
            <a:tailEnd/>
          </a:ln>
          <a:effectLst/>
        </p:spPr>
        <p:txBody>
          <a:bodyPr/>
          <a:lstStyle/>
          <a:p>
            <a:pPr marL="342900" indent="-342900">
              <a:buFont typeface="Arial" charset="0"/>
              <a:buChar char="•"/>
            </a:pPr>
            <a:r>
              <a:rPr lang="en-US" sz="2200" dirty="0">
                <a:solidFill>
                  <a:srgbClr val="434343"/>
                </a:solidFill>
                <a:latin typeface="+mj-lt"/>
                <a:cs typeface="Tahoma" pitchFamily="34" charset="0"/>
              </a:rPr>
              <a:t>Applying a new context or meaning to a situation or circumstance</a:t>
            </a:r>
          </a:p>
          <a:p>
            <a:pPr marL="342900" indent="-342900">
              <a:buFont typeface="Arial" charset="0"/>
              <a:buChar char="•"/>
            </a:pPr>
            <a:endParaRPr lang="en-US" sz="2200" dirty="0">
              <a:solidFill>
                <a:srgbClr val="434343"/>
              </a:solidFill>
              <a:latin typeface="+mj-lt"/>
              <a:cs typeface="Tahoma" pitchFamily="34" charset="0"/>
            </a:endParaRPr>
          </a:p>
          <a:p>
            <a:pPr marL="342900" indent="-342900">
              <a:buFont typeface="Arial" charset="0"/>
              <a:buChar char="•"/>
            </a:pPr>
            <a:r>
              <a:rPr lang="en-US" sz="2200" dirty="0">
                <a:solidFill>
                  <a:srgbClr val="434343"/>
                </a:solidFill>
                <a:latin typeface="+mj-lt"/>
                <a:cs typeface="Tahoma" pitchFamily="34" charset="0"/>
              </a:rPr>
              <a:t>Solutions emerge by quieting down inner dialogue </a:t>
            </a:r>
          </a:p>
        </p:txBody>
      </p:sp>
      <p:pic>
        <p:nvPicPr>
          <p:cNvPr id="5" name="Picture 4">
            <a:extLst>
              <a:ext uri="{FF2B5EF4-FFF2-40B4-BE49-F238E27FC236}">
                <a16:creationId xmlns:a16="http://schemas.microsoft.com/office/drawing/2014/main" id="{A538752E-6469-4963-8F24-95562376533F}"/>
              </a:ext>
            </a:extLst>
          </p:cNvPr>
          <p:cNvPicPr>
            <a:picLocks noChangeAspect="1"/>
          </p:cNvPicPr>
          <p:nvPr/>
        </p:nvPicPr>
        <p:blipFill>
          <a:blip r:embed="rId3"/>
          <a:stretch>
            <a:fillRect/>
          </a:stretch>
        </p:blipFill>
        <p:spPr>
          <a:xfrm>
            <a:off x="2316197" y="3741135"/>
            <a:ext cx="4140914" cy="2760609"/>
          </a:xfrm>
          <a:prstGeom prst="rect">
            <a:avLst/>
          </a:prstGeom>
        </p:spPr>
      </p:pic>
    </p:spTree>
    <p:extLst>
      <p:ext uri="{BB962C8B-B14F-4D97-AF65-F5344CB8AC3E}">
        <p14:creationId xmlns:p14="http://schemas.microsoft.com/office/powerpoint/2010/main" val="145063245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878889" y="1811045"/>
            <a:ext cx="3472793" cy="36664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ct val="30000"/>
              </a:spcBef>
              <a:spcAft>
                <a:spcPts val="1200"/>
              </a:spcAft>
            </a:pPr>
            <a:r>
              <a:rPr lang="en-US" sz="2200">
                <a:solidFill>
                  <a:srgbClr val="434343"/>
                </a:solidFill>
              </a:rPr>
              <a:t>Living from the collective soul </a:t>
            </a:r>
          </a:p>
          <a:p>
            <a:pPr>
              <a:lnSpc>
                <a:spcPct val="80000"/>
              </a:lnSpc>
              <a:spcBef>
                <a:spcPct val="30000"/>
              </a:spcBef>
              <a:spcAft>
                <a:spcPts val="1200"/>
              </a:spcAft>
            </a:pPr>
            <a:r>
              <a:rPr lang="en-US" sz="2200">
                <a:solidFill>
                  <a:srgbClr val="434343"/>
                </a:solidFill>
              </a:rPr>
              <a:t>Vision of what is possible</a:t>
            </a:r>
          </a:p>
          <a:p>
            <a:pPr>
              <a:lnSpc>
                <a:spcPct val="80000"/>
              </a:lnSpc>
              <a:spcBef>
                <a:spcPct val="30000"/>
              </a:spcBef>
              <a:spcAft>
                <a:spcPts val="1200"/>
              </a:spcAft>
            </a:pPr>
            <a:r>
              <a:rPr lang="en-US" sz="2200">
                <a:solidFill>
                  <a:srgbClr val="434343"/>
                </a:solidFill>
              </a:rPr>
              <a:t>Ability to access collective dreams and the archetypal realm </a:t>
            </a:r>
          </a:p>
          <a:p>
            <a:pPr>
              <a:lnSpc>
                <a:spcPct val="80000"/>
              </a:lnSpc>
              <a:spcBef>
                <a:spcPct val="30000"/>
              </a:spcBef>
              <a:spcAft>
                <a:spcPts val="1200"/>
              </a:spcAft>
            </a:pPr>
            <a:r>
              <a:rPr lang="en-US" sz="2200">
                <a:solidFill>
                  <a:srgbClr val="434343"/>
                </a:solidFill>
              </a:rPr>
              <a:t>Consciously participate in the story of our lives</a:t>
            </a:r>
            <a:endParaRPr lang="en-US" sz="2200" dirty="0">
              <a:solidFill>
                <a:srgbClr val="434343"/>
              </a:solidFill>
            </a:endParaRPr>
          </a:p>
        </p:txBody>
      </p:sp>
      <p:sp>
        <p:nvSpPr>
          <p:cNvPr id="3" name="Rectangle 3"/>
          <p:cNvSpPr>
            <a:spLocks noGrp="1" noChangeArrowheads="1"/>
          </p:cNvSpPr>
          <p:nvPr>
            <p:ph type="title"/>
          </p:nvPr>
        </p:nvSpPr>
        <p:spPr>
          <a:xfrm>
            <a:off x="2286000" y="192024"/>
            <a:ext cx="7772400" cy="1143000"/>
          </a:xfrm>
        </p:spPr>
        <p:txBody>
          <a:bodyPr>
            <a:normAutofit fontScale="90000"/>
          </a:bodyPr>
          <a:lstStyle/>
          <a:p>
            <a:pPr>
              <a:lnSpc>
                <a:spcPct val="120000"/>
              </a:lnSpc>
            </a:pPr>
            <a:r>
              <a:rPr lang="en-US" sz="4000" b="1" dirty="0">
                <a:solidFill>
                  <a:srgbClr val="434343"/>
                </a:solidFill>
              </a:rPr>
              <a:t>Visionary Response</a:t>
            </a:r>
            <a:br>
              <a:rPr lang="en-US" sz="4000" b="1" dirty="0">
                <a:solidFill>
                  <a:srgbClr val="434343"/>
                </a:solidFill>
              </a:rPr>
            </a:br>
            <a:endParaRPr lang="en-US" sz="2400" b="1" i="1" dirty="0">
              <a:solidFill>
                <a:srgbClr val="434343"/>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470" y="1688430"/>
            <a:ext cx="2910385" cy="3441815"/>
          </a:xfrm>
          <a:prstGeom prst="rect">
            <a:avLst/>
          </a:prstGeom>
        </p:spPr>
      </p:pic>
      <p:sp>
        <p:nvSpPr>
          <p:cNvPr id="5" name="Rectangle 4"/>
          <p:cNvSpPr txBox="1">
            <a:spLocks noChangeArrowheads="1"/>
          </p:cNvSpPr>
          <p:nvPr/>
        </p:nvSpPr>
        <p:spPr>
          <a:xfrm>
            <a:off x="7716861" y="1688430"/>
            <a:ext cx="4217028" cy="35998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spcBef>
                <a:spcPct val="30000"/>
              </a:spcBef>
              <a:spcAft>
                <a:spcPts val="1200"/>
              </a:spcAft>
              <a:buNone/>
            </a:pPr>
            <a:r>
              <a:rPr lang="en-US" sz="2200" b="1" dirty="0">
                <a:solidFill>
                  <a:srgbClr val="434343"/>
                </a:solidFill>
              </a:rPr>
              <a:t>Questions for Awakening the Visionary Response </a:t>
            </a:r>
          </a:p>
          <a:p>
            <a:pPr>
              <a:lnSpc>
                <a:spcPct val="80000"/>
              </a:lnSpc>
              <a:spcBef>
                <a:spcPct val="30000"/>
              </a:spcBef>
              <a:spcAft>
                <a:spcPts val="1200"/>
              </a:spcAft>
            </a:pPr>
            <a:r>
              <a:rPr lang="en-US" sz="2200" dirty="0">
                <a:solidFill>
                  <a:srgbClr val="434343"/>
                </a:solidFill>
              </a:rPr>
              <a:t>What</a:t>
            </a:r>
            <a:r>
              <a:rPr lang="en-US" sz="2200" dirty="0">
                <a:solidFill>
                  <a:srgbClr val="434343"/>
                </a:solidFill>
                <a:latin typeface="+mj-lt"/>
              </a:rPr>
              <a:t> stories would you like to </a:t>
            </a:r>
            <a:r>
              <a:rPr lang="en-US" sz="2200" dirty="0">
                <a:solidFill>
                  <a:srgbClr val="434343"/>
                </a:solidFill>
              </a:rPr>
              <a:t>enact</a:t>
            </a:r>
            <a:r>
              <a:rPr lang="en-US" sz="2200" dirty="0">
                <a:solidFill>
                  <a:srgbClr val="434343"/>
                </a:solidFill>
                <a:latin typeface="+mj-lt"/>
              </a:rPr>
              <a:t>?</a:t>
            </a:r>
          </a:p>
          <a:p>
            <a:pPr>
              <a:lnSpc>
                <a:spcPct val="80000"/>
              </a:lnSpc>
              <a:spcBef>
                <a:spcPct val="30000"/>
              </a:spcBef>
              <a:spcAft>
                <a:spcPts val="1200"/>
              </a:spcAft>
            </a:pPr>
            <a:r>
              <a:rPr lang="en-US" sz="2200" dirty="0">
                <a:solidFill>
                  <a:srgbClr val="434343"/>
                </a:solidFill>
                <a:latin typeface="+mj-lt"/>
              </a:rPr>
              <a:t>Who inspires you?</a:t>
            </a:r>
          </a:p>
          <a:p>
            <a:pPr>
              <a:lnSpc>
                <a:spcPct val="80000"/>
              </a:lnSpc>
              <a:spcBef>
                <a:spcPct val="30000"/>
              </a:spcBef>
              <a:spcAft>
                <a:spcPts val="1200"/>
              </a:spcAft>
            </a:pPr>
            <a:r>
              <a:rPr lang="en-US" sz="2200" dirty="0">
                <a:solidFill>
                  <a:srgbClr val="434343"/>
                </a:solidFill>
                <a:latin typeface="+mj-lt"/>
              </a:rPr>
              <a:t>What attributes do you connect with?</a:t>
            </a:r>
          </a:p>
        </p:txBody>
      </p:sp>
    </p:spTree>
    <p:extLst>
      <p:ext uri="{BB962C8B-B14F-4D97-AF65-F5344CB8AC3E}">
        <p14:creationId xmlns:p14="http://schemas.microsoft.com/office/powerpoint/2010/main" val="20898548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286000" y="304800"/>
            <a:ext cx="7772400" cy="1143000"/>
          </a:xfrm>
          <a:prstGeom prst="rect">
            <a:avLst/>
          </a:prstGeom>
          <a:noFill/>
          <a:ln w="9525">
            <a:noFill/>
            <a:miter lim="800000"/>
            <a:headEnd/>
            <a:tailEnd/>
          </a:ln>
          <a:effectLst/>
        </p:spPr>
        <p:txBody>
          <a:bodyPr anchor="ctr"/>
          <a:lstStyle/>
          <a:p>
            <a:pPr algn="ctr">
              <a:lnSpc>
                <a:spcPct val="100000"/>
              </a:lnSpc>
              <a:spcBef>
                <a:spcPct val="0"/>
              </a:spcBef>
              <a:buFontTx/>
              <a:buNone/>
            </a:pPr>
            <a:r>
              <a:rPr lang="en-US" sz="3600" b="1" dirty="0">
                <a:solidFill>
                  <a:srgbClr val="434343"/>
                </a:solidFill>
                <a:latin typeface="+mj-lt"/>
                <a:cs typeface="Tahoma" pitchFamily="34" charset="0"/>
              </a:rPr>
              <a:t>Sacred Response</a:t>
            </a:r>
          </a:p>
        </p:txBody>
      </p:sp>
      <p:sp>
        <p:nvSpPr>
          <p:cNvPr id="3" name="Rectangle 8"/>
          <p:cNvSpPr>
            <a:spLocks noChangeArrowheads="1"/>
          </p:cNvSpPr>
          <p:nvPr/>
        </p:nvSpPr>
        <p:spPr bwMode="auto">
          <a:xfrm>
            <a:off x="495218" y="2346438"/>
            <a:ext cx="5015960" cy="4195556"/>
          </a:xfrm>
          <a:prstGeom prst="rect">
            <a:avLst/>
          </a:prstGeom>
          <a:noFill/>
          <a:ln w="9525">
            <a:noFill/>
            <a:miter lim="800000"/>
            <a:headEnd/>
            <a:tailEnd/>
          </a:ln>
          <a:effectLst/>
        </p:spPr>
        <p:txBody>
          <a:bodyPr/>
          <a:lstStyle/>
          <a:p>
            <a:pPr marL="346075" indent="-346075">
              <a:spcBef>
                <a:spcPct val="50000"/>
              </a:spcBef>
              <a:buFont typeface="Arial"/>
              <a:buChar char="•"/>
            </a:pPr>
            <a:r>
              <a:rPr lang="en-US" sz="2200" dirty="0">
                <a:solidFill>
                  <a:srgbClr val="434343"/>
                </a:solidFill>
                <a:latin typeface="+mj-lt"/>
              </a:rPr>
              <a:t>Sense of self expands beyond constricted ego</a:t>
            </a:r>
          </a:p>
          <a:p>
            <a:pPr marL="346075" indent="-346075">
              <a:spcBef>
                <a:spcPct val="50000"/>
              </a:spcBef>
              <a:buFont typeface="Arial"/>
              <a:buChar char="•"/>
            </a:pPr>
            <a:r>
              <a:rPr lang="en-US" sz="2200" dirty="0">
                <a:solidFill>
                  <a:srgbClr val="434343"/>
                </a:solidFill>
                <a:latin typeface="+mj-lt"/>
              </a:rPr>
              <a:t>Unity consciousness </a:t>
            </a:r>
          </a:p>
          <a:p>
            <a:pPr marL="346075" indent="-346075">
              <a:spcBef>
                <a:spcPct val="50000"/>
              </a:spcBef>
              <a:buFont typeface="Arial"/>
              <a:buChar char="•"/>
            </a:pPr>
            <a:r>
              <a:rPr lang="en-US" sz="2200" dirty="0">
                <a:solidFill>
                  <a:srgbClr val="434343"/>
                </a:solidFill>
                <a:latin typeface="+mj-lt"/>
              </a:rPr>
              <a:t>Compassion is a natural expression</a:t>
            </a:r>
          </a:p>
          <a:p>
            <a:pPr marL="346075" indent="-346075">
              <a:spcBef>
                <a:spcPct val="50000"/>
              </a:spcBef>
              <a:buFont typeface="Arial"/>
              <a:buChar char="•"/>
            </a:pPr>
            <a:r>
              <a:rPr lang="en-US" sz="2200" dirty="0">
                <a:solidFill>
                  <a:srgbClr val="434343"/>
                </a:solidFill>
                <a:latin typeface="+mj-lt"/>
              </a:rPr>
              <a:t>Transcend “what’s in it for me” and dwell in “how can I be of service?”</a:t>
            </a:r>
          </a:p>
          <a:p>
            <a:pPr marL="346075" indent="-346075">
              <a:spcBef>
                <a:spcPct val="50000"/>
              </a:spcBef>
              <a:buFont typeface="Arial"/>
              <a:buChar char="•"/>
            </a:pPr>
            <a:endParaRPr lang="en-US" sz="2200" dirty="0">
              <a:solidFill>
                <a:srgbClr val="434343"/>
              </a:solidFill>
              <a:latin typeface="+mj-lt"/>
            </a:endParaRPr>
          </a:p>
          <a:p>
            <a:pPr marL="346075" indent="-346075">
              <a:spcBef>
                <a:spcPct val="50000"/>
              </a:spcBef>
              <a:buFont typeface="Arial"/>
              <a:buChar char="•"/>
            </a:pPr>
            <a:endParaRPr lang="en-US" sz="2200" dirty="0">
              <a:solidFill>
                <a:srgbClr val="434343"/>
              </a:solidFill>
              <a:latin typeface="+mj-lt"/>
            </a:endParaRPr>
          </a:p>
        </p:txBody>
      </p:sp>
      <p:sp>
        <p:nvSpPr>
          <p:cNvPr id="4" name="Rectangle 10"/>
          <p:cNvSpPr>
            <a:spLocks noChangeArrowheads="1"/>
          </p:cNvSpPr>
          <p:nvPr/>
        </p:nvSpPr>
        <p:spPr bwMode="auto">
          <a:xfrm>
            <a:off x="8054976" y="1308100"/>
            <a:ext cx="184731" cy="369332"/>
          </a:xfrm>
          <a:prstGeom prst="rect">
            <a:avLst/>
          </a:prstGeom>
          <a:noFill/>
          <a:ln w="9525">
            <a:noFill/>
            <a:miter lim="800000"/>
            <a:headEnd/>
            <a:tailEnd/>
          </a:ln>
          <a:effectLst/>
        </p:spPr>
        <p:txBody>
          <a:bodyPr wrap="none">
            <a:spAutoFit/>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548" y="2053633"/>
            <a:ext cx="5127613" cy="3412859"/>
          </a:xfrm>
          <a:prstGeom prst="rect">
            <a:avLst/>
          </a:prstGeom>
        </p:spPr>
      </p:pic>
      <p:sp>
        <p:nvSpPr>
          <p:cNvPr id="6" name="Subtitle 2"/>
          <p:cNvSpPr txBox="1">
            <a:spLocks/>
          </p:cNvSpPr>
          <p:nvPr/>
        </p:nvSpPr>
        <p:spPr>
          <a:xfrm>
            <a:off x="2285918" y="5856194"/>
            <a:ext cx="7980218" cy="4696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solidFill>
                  <a:srgbClr val="434343"/>
                </a:solidFill>
              </a:rPr>
              <a:t>As a wave is to the ocean, each of us is to Spirit</a:t>
            </a:r>
          </a:p>
          <a:p>
            <a:endParaRPr lang="en-US" dirty="0"/>
          </a:p>
        </p:txBody>
      </p:sp>
    </p:spTree>
    <p:extLst>
      <p:ext uri="{BB962C8B-B14F-4D97-AF65-F5344CB8AC3E}">
        <p14:creationId xmlns:p14="http://schemas.microsoft.com/office/powerpoint/2010/main" val="1492828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1584664" y="26209"/>
            <a:ext cx="9144000" cy="844118"/>
          </a:xfrm>
          <a:noFill/>
          <a:ln/>
        </p:spPr>
        <p:txBody>
          <a:bodyPr>
            <a:normAutofit/>
          </a:bodyPr>
          <a:lstStyle/>
          <a:p>
            <a:r>
              <a:rPr lang="en-US" sz="3600" b="1" dirty="0">
                <a:solidFill>
                  <a:srgbClr val="434343"/>
                </a:solidFill>
              </a:rPr>
              <a:t>Conscious Communication</a:t>
            </a:r>
          </a:p>
        </p:txBody>
      </p:sp>
      <p:sp>
        <p:nvSpPr>
          <p:cNvPr id="3" name="Text Box 5"/>
          <p:cNvSpPr txBox="1">
            <a:spLocks noChangeArrowheads="1"/>
          </p:cNvSpPr>
          <p:nvPr/>
        </p:nvSpPr>
        <p:spPr bwMode="auto">
          <a:xfrm>
            <a:off x="1819922" y="1882627"/>
            <a:ext cx="8673484" cy="4593565"/>
          </a:xfrm>
          <a:prstGeom prst="rect">
            <a:avLst/>
          </a:prstGeom>
          <a:noFill/>
          <a:ln w="9525" algn="ctr">
            <a:noFill/>
            <a:miter lim="800000"/>
            <a:headEnd/>
            <a:tailEnd/>
          </a:ln>
          <a:effectLst/>
        </p:spPr>
        <p:txBody>
          <a:bodyPr wrap="square">
            <a:spAutoFit/>
          </a:bodyPr>
          <a:lstStyle/>
          <a:p>
            <a:endParaRPr lang="en-US" sz="1200" b="1" dirty="0">
              <a:solidFill>
                <a:srgbClr val="434343"/>
              </a:solidFill>
              <a:latin typeface="+mj-lt"/>
              <a:cs typeface="Tahoma" pitchFamily="34" charset="0"/>
            </a:endParaRPr>
          </a:p>
          <a:p>
            <a:pPr marL="511175" indent="-457200">
              <a:spcBef>
                <a:spcPct val="75000"/>
              </a:spcBef>
              <a:buFont typeface="+mj-lt"/>
              <a:buAutoNum type="arabicPeriod"/>
            </a:pPr>
            <a:r>
              <a:rPr lang="en-US" sz="2200" b="1" dirty="0">
                <a:solidFill>
                  <a:srgbClr val="434343"/>
                </a:solidFill>
                <a:latin typeface="+mj-lt"/>
                <a:cs typeface="Tahoma" pitchFamily="34" charset="0"/>
              </a:rPr>
              <a:t>What happened? </a:t>
            </a:r>
            <a:r>
              <a:rPr lang="en-US" sz="2200" dirty="0">
                <a:solidFill>
                  <a:srgbClr val="434343"/>
                </a:solidFill>
                <a:latin typeface="+mj-lt"/>
                <a:cs typeface="Tahoma" pitchFamily="34" charset="0"/>
              </a:rPr>
              <a:t>State the facts</a:t>
            </a:r>
            <a:endParaRPr lang="en-US" sz="2200" b="1" dirty="0">
              <a:solidFill>
                <a:srgbClr val="434343"/>
              </a:solidFill>
              <a:latin typeface="+mj-lt"/>
              <a:cs typeface="Tahoma" pitchFamily="34" charset="0"/>
            </a:endParaRPr>
          </a:p>
          <a:p>
            <a:pPr marL="511175" indent="-457200">
              <a:spcBef>
                <a:spcPct val="75000"/>
              </a:spcBef>
              <a:buFont typeface="+mj-lt"/>
              <a:buAutoNum type="arabicPeriod"/>
            </a:pPr>
            <a:r>
              <a:rPr lang="en-US" sz="2200" b="1" dirty="0">
                <a:solidFill>
                  <a:srgbClr val="434343"/>
                </a:solidFill>
                <a:latin typeface="+mj-lt"/>
                <a:cs typeface="Tahoma" pitchFamily="34" charset="0"/>
              </a:rPr>
              <a:t>What am I feeling? </a:t>
            </a:r>
            <a:r>
              <a:rPr lang="en-US" sz="2200" dirty="0">
                <a:solidFill>
                  <a:srgbClr val="434343"/>
                </a:solidFill>
                <a:latin typeface="+mj-lt"/>
                <a:cs typeface="Tahoma" pitchFamily="34" charset="0"/>
              </a:rPr>
              <a:t>Describe how you feel, choosing words that describe only the emotion and avoid victimization words</a:t>
            </a:r>
            <a:endParaRPr lang="en-US" sz="2200" b="1" dirty="0">
              <a:solidFill>
                <a:srgbClr val="434343"/>
              </a:solidFill>
              <a:latin typeface="+mj-lt"/>
              <a:cs typeface="Tahoma" pitchFamily="34" charset="0"/>
            </a:endParaRPr>
          </a:p>
          <a:p>
            <a:pPr marL="511175" indent="-457200">
              <a:spcBef>
                <a:spcPct val="75000"/>
              </a:spcBef>
              <a:buFont typeface="+mj-lt"/>
              <a:buAutoNum type="arabicPeriod"/>
            </a:pPr>
            <a:r>
              <a:rPr lang="en-US" sz="2200" b="1" dirty="0">
                <a:solidFill>
                  <a:srgbClr val="434343"/>
                </a:solidFill>
                <a:latin typeface="+mj-lt"/>
                <a:cs typeface="Tahoma" pitchFamily="34" charset="0"/>
              </a:rPr>
              <a:t>What do I need that I’m not receiving? </a:t>
            </a:r>
            <a:r>
              <a:rPr lang="en-US" sz="2200" dirty="0">
                <a:solidFill>
                  <a:srgbClr val="434343"/>
                </a:solidFill>
                <a:latin typeface="+mj-lt"/>
                <a:cs typeface="Tahoma" pitchFamily="34" charset="0"/>
              </a:rPr>
              <a:t>Identify the need you have that isn’t being met</a:t>
            </a:r>
            <a:endParaRPr lang="en-US" sz="2200" b="1" dirty="0">
              <a:solidFill>
                <a:srgbClr val="434343"/>
              </a:solidFill>
              <a:latin typeface="+mj-lt"/>
              <a:cs typeface="Tahoma" pitchFamily="34" charset="0"/>
            </a:endParaRPr>
          </a:p>
          <a:p>
            <a:pPr marL="511175" indent="-457200">
              <a:spcBef>
                <a:spcPct val="75000"/>
              </a:spcBef>
              <a:buFont typeface="+mj-lt"/>
              <a:buAutoNum type="arabicPeriod"/>
            </a:pPr>
            <a:r>
              <a:rPr lang="en-US" sz="2200" b="1" dirty="0">
                <a:solidFill>
                  <a:srgbClr val="434343"/>
                </a:solidFill>
                <a:latin typeface="+mj-lt"/>
                <a:cs typeface="Tahoma" pitchFamily="34" charset="0"/>
              </a:rPr>
              <a:t>What am I asking for? </a:t>
            </a:r>
            <a:r>
              <a:rPr lang="en-US" sz="2200" dirty="0">
                <a:solidFill>
                  <a:srgbClr val="434343"/>
                </a:solidFill>
                <a:latin typeface="+mj-lt"/>
                <a:cs typeface="Tahoma" pitchFamily="34" charset="0"/>
              </a:rPr>
              <a:t>Make your request with a level of respect, rather than a demand</a:t>
            </a:r>
          </a:p>
          <a:p>
            <a:pPr marL="511175" indent="-457200">
              <a:spcBef>
                <a:spcPct val="75000"/>
              </a:spcBef>
              <a:buFont typeface="+mj-lt"/>
              <a:buAutoNum type="arabicPeriod"/>
            </a:pPr>
            <a:r>
              <a:rPr lang="en-US" sz="2200" b="1" dirty="0">
                <a:solidFill>
                  <a:srgbClr val="434343"/>
                </a:solidFill>
                <a:latin typeface="+mj-lt"/>
                <a:cs typeface="Tahoma" pitchFamily="34" charset="0"/>
              </a:rPr>
              <a:t>What is the gift or opportunity in this situation? </a:t>
            </a:r>
            <a:r>
              <a:rPr lang="en-US" sz="2200" dirty="0">
                <a:solidFill>
                  <a:srgbClr val="434343"/>
                </a:solidFill>
                <a:latin typeface="+mj-lt"/>
                <a:cs typeface="Tahoma" pitchFamily="34" charset="0"/>
              </a:rPr>
              <a:t>Observe what you benefited from the practice of this process</a:t>
            </a:r>
            <a:endParaRPr lang="en-US" sz="2200" b="1" dirty="0">
              <a:solidFill>
                <a:srgbClr val="434343"/>
              </a:solidFill>
              <a:latin typeface="+mj-lt"/>
              <a:cs typeface="Tahoma" pitchFamily="34" charset="0"/>
            </a:endParaRPr>
          </a:p>
        </p:txBody>
      </p:sp>
      <p:sp>
        <p:nvSpPr>
          <p:cNvPr id="4" name="Text Box 5"/>
          <p:cNvSpPr txBox="1">
            <a:spLocks noChangeArrowheads="1"/>
          </p:cNvSpPr>
          <p:nvPr/>
        </p:nvSpPr>
        <p:spPr bwMode="auto">
          <a:xfrm>
            <a:off x="1790700" y="764824"/>
            <a:ext cx="9767558" cy="1446550"/>
          </a:xfrm>
          <a:prstGeom prst="rect">
            <a:avLst/>
          </a:prstGeom>
          <a:noFill/>
          <a:ln w="9525" algn="ctr">
            <a:noFill/>
            <a:miter lim="800000"/>
            <a:headEnd/>
            <a:tailEnd/>
          </a:ln>
          <a:effectLst/>
        </p:spPr>
        <p:txBody>
          <a:bodyPr wrap="square">
            <a:spAutoFit/>
          </a:bodyPr>
          <a:lstStyle/>
          <a:p>
            <a:pPr algn="l">
              <a:lnSpc>
                <a:spcPct val="100000"/>
              </a:lnSpc>
              <a:buFontTx/>
              <a:buNone/>
            </a:pPr>
            <a:endParaRPr lang="en-US" sz="2200" b="1" dirty="0">
              <a:solidFill>
                <a:srgbClr val="434343"/>
              </a:solidFill>
              <a:latin typeface="+mj-lt"/>
              <a:cs typeface="Tahoma" pitchFamily="34" charset="0"/>
            </a:endParaRPr>
          </a:p>
          <a:p>
            <a:r>
              <a:rPr lang="en-US" sz="2200" dirty="0"/>
              <a:t>Use this process to gain clarity about how you feel, identify what you need, and take responsibility to consciously communicate your needs to another person:</a:t>
            </a:r>
            <a:endParaRPr lang="en-US" sz="2200" b="1" dirty="0">
              <a:solidFill>
                <a:srgbClr val="434343"/>
              </a:solidFill>
              <a:latin typeface="+mj-lt"/>
              <a:cs typeface="Tahoma" pitchFamily="34" charset="0"/>
            </a:endParaRPr>
          </a:p>
        </p:txBody>
      </p:sp>
      <p:sp>
        <p:nvSpPr>
          <p:cNvPr id="5" name="Rectangle 4"/>
          <p:cNvSpPr/>
          <p:nvPr/>
        </p:nvSpPr>
        <p:spPr>
          <a:xfrm>
            <a:off x="2103120" y="6484428"/>
            <a:ext cx="7985760" cy="338554"/>
          </a:xfrm>
          <a:prstGeom prst="rect">
            <a:avLst/>
          </a:prstGeom>
        </p:spPr>
        <p:txBody>
          <a:bodyPr wrap="square">
            <a:spAutoFit/>
          </a:bodyPr>
          <a:lstStyle/>
          <a:p>
            <a:pPr algn="ctr">
              <a:buFontTx/>
              <a:buNone/>
            </a:pPr>
            <a:r>
              <a:rPr lang="en-US" sz="1600" b="1" dirty="0">
                <a:solidFill>
                  <a:srgbClr val="434343"/>
                </a:solidFill>
                <a:cs typeface="Tahoma" pitchFamily="34" charset="0"/>
              </a:rPr>
              <a:t>Based on the work of Marshall Rosenberg (Nonviolent Communication)</a:t>
            </a:r>
          </a:p>
        </p:txBody>
      </p:sp>
    </p:spTree>
    <p:extLst>
      <p:ext uri="{BB962C8B-B14F-4D97-AF65-F5344CB8AC3E}">
        <p14:creationId xmlns:p14="http://schemas.microsoft.com/office/powerpoint/2010/main" val="194292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1000"/>
                                        <p:tgtEl>
                                          <p:spTgt spid="3">
                                            <p:txEl>
                                              <p:pRg st="5" end="5"/>
                                            </p:txEl>
                                          </p:spTgt>
                                        </p:tgtEl>
                                        <p:attrNameLst>
                                          <p:attrName>ppt_x</p:attrName>
                                        </p:attrNameLst>
                                      </p:cBhvr>
                                      <p:tavLst>
                                        <p:tav tm="0">
                                          <p:val>
                                            <p:strVal val="#ppt_x-#ppt_w*1.125000"/>
                                          </p:val>
                                        </p:tav>
                                        <p:tav tm="100000">
                                          <p:val>
                                            <p:strVal val="#ppt_x"/>
                                          </p:val>
                                        </p:tav>
                                      </p:tavLst>
                                    </p:anim>
                                    <p:animEffect transition="in" filter="wipe(right)">
                                      <p:cBhvr>
                                        <p:cTn id="3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209800" y="369698"/>
            <a:ext cx="7772400" cy="707886"/>
          </a:xfrm>
          <a:prstGeom prst="rect">
            <a:avLst/>
          </a:prstGeom>
          <a:noFill/>
          <a:ln w="9525">
            <a:noFill/>
            <a:miter lim="800000"/>
            <a:headEnd/>
            <a:tailEnd/>
          </a:ln>
          <a:effectLst/>
        </p:spPr>
        <p:txBody>
          <a:bodyPr anchor="ctr"/>
          <a:lstStyle/>
          <a:p>
            <a:pPr algn="ctr">
              <a:lnSpc>
                <a:spcPct val="100000"/>
              </a:lnSpc>
              <a:spcBef>
                <a:spcPct val="0"/>
              </a:spcBef>
              <a:buFontTx/>
              <a:buNone/>
            </a:pPr>
            <a:r>
              <a:rPr lang="en-US" sz="3600" b="1" dirty="0">
                <a:solidFill>
                  <a:srgbClr val="434343"/>
                </a:solidFill>
                <a:latin typeface="+mj-lt"/>
                <a:cs typeface="Tahoma" pitchFamily="34" charset="0"/>
              </a:rPr>
              <a:t>Words List </a:t>
            </a:r>
            <a:br>
              <a:rPr lang="en-US" sz="2800" b="1" dirty="0">
                <a:solidFill>
                  <a:srgbClr val="434343"/>
                </a:solidFill>
                <a:latin typeface="+mj-lt"/>
                <a:cs typeface="Tahoma" pitchFamily="34" charset="0"/>
              </a:rPr>
            </a:br>
            <a:endParaRPr lang="en-US" sz="2800" b="1" dirty="0">
              <a:solidFill>
                <a:srgbClr val="434343"/>
              </a:solidFill>
              <a:latin typeface="+mj-lt"/>
              <a:cs typeface="Tahoma" pitchFamily="34" charset="0"/>
            </a:endParaRPr>
          </a:p>
        </p:txBody>
      </p:sp>
      <p:graphicFrame>
        <p:nvGraphicFramePr>
          <p:cNvPr id="3" name="Group 5"/>
          <p:cNvGraphicFramePr>
            <a:graphicFrameLocks noGrp="1"/>
          </p:cNvGraphicFramePr>
          <p:nvPr>
            <p:extLst/>
          </p:nvPr>
        </p:nvGraphicFramePr>
        <p:xfrm>
          <a:off x="9492304" y="2392684"/>
          <a:ext cx="2244725" cy="3931916"/>
        </p:xfrm>
        <a:graphic>
          <a:graphicData uri="http://schemas.openxmlformats.org/drawingml/2006/table">
            <a:tbl>
              <a:tblPr/>
              <a:tblGrid>
                <a:gridCol w="2244725">
                  <a:extLst>
                    <a:ext uri="{9D8B030D-6E8A-4147-A177-3AD203B41FA5}">
                      <a16:colId xmlns:a16="http://schemas.microsoft.com/office/drawing/2014/main" val="20000"/>
                    </a:ext>
                  </a:extLst>
                </a:gridCol>
              </a:tblGrid>
              <a:tr h="39319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Abandoned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Betrayed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Cheated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Diminished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Manipulated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Neglected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Pressured</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normalizeH="0" baseline="0" dirty="0">
                          <a:ln>
                            <a:noFill/>
                          </a:ln>
                          <a:solidFill>
                            <a:srgbClr val="434343"/>
                          </a:solidFill>
                          <a:effectLst/>
                          <a:latin typeface="+mn-lt"/>
                          <a:ea typeface="+mn-ea"/>
                          <a:cs typeface="Times New Roman" charset="0"/>
                        </a:rPr>
                        <a:t>Unappreciated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Unwanted</a:t>
                      </a:r>
                    </a:p>
                  </a:txBody>
                  <a:tcPr horzOverflow="overflow">
                    <a:lnL cap="flat">
                      <a:noFill/>
                    </a:lnL>
                    <a:lnR>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 name="Rectangle 3"/>
          <p:cNvSpPr/>
          <p:nvPr/>
        </p:nvSpPr>
        <p:spPr>
          <a:xfrm>
            <a:off x="8874330" y="1600311"/>
            <a:ext cx="3087554" cy="984885"/>
          </a:xfrm>
          <a:prstGeom prst="rect">
            <a:avLst/>
          </a:prstGeom>
        </p:spPr>
        <p:txBody>
          <a:bodyPr wrap="square">
            <a:spAutoFit/>
          </a:bodyPr>
          <a:lstStyle/>
          <a:p>
            <a:pPr algn="ctr">
              <a:lnSpc>
                <a:spcPct val="100000"/>
              </a:lnSpc>
              <a:spcBef>
                <a:spcPct val="0"/>
              </a:spcBef>
              <a:buFontTx/>
              <a:buNone/>
            </a:pPr>
            <a:r>
              <a:rPr lang="en-US" sz="2000" b="1" dirty="0">
                <a:cs typeface="Tahoma" pitchFamily="34" charset="0"/>
              </a:rPr>
              <a:t>Avoid words that encourage victimization</a:t>
            </a:r>
            <a:br>
              <a:rPr lang="en-US" b="1" dirty="0">
                <a:solidFill>
                  <a:srgbClr val="434343"/>
                </a:solidFill>
                <a:cs typeface="Tahoma" pitchFamily="34" charset="0"/>
              </a:rPr>
            </a:br>
            <a:endParaRPr lang="en-US" b="1" dirty="0">
              <a:solidFill>
                <a:srgbClr val="434343"/>
              </a:solidFill>
              <a:cs typeface="Tahoma" pitchFamily="34" charset="0"/>
            </a:endParaRPr>
          </a:p>
        </p:txBody>
      </p:sp>
      <p:sp>
        <p:nvSpPr>
          <p:cNvPr id="5" name="Rectangle 4"/>
          <p:cNvSpPr/>
          <p:nvPr/>
        </p:nvSpPr>
        <p:spPr>
          <a:xfrm>
            <a:off x="4842824" y="1637928"/>
            <a:ext cx="2594851" cy="707886"/>
          </a:xfrm>
          <a:prstGeom prst="rect">
            <a:avLst/>
          </a:prstGeom>
        </p:spPr>
        <p:txBody>
          <a:bodyPr wrap="square">
            <a:spAutoFit/>
          </a:bodyPr>
          <a:lstStyle/>
          <a:p>
            <a:pPr algn="ctr">
              <a:lnSpc>
                <a:spcPct val="100000"/>
              </a:lnSpc>
              <a:spcBef>
                <a:spcPct val="0"/>
              </a:spcBef>
              <a:buFontTx/>
              <a:buNone/>
            </a:pPr>
            <a:r>
              <a:rPr lang="en-US" sz="2000" b="1" dirty="0">
                <a:cs typeface="Tahoma" pitchFamily="34" charset="0"/>
              </a:rPr>
              <a:t>When our needs are NOT being met</a:t>
            </a:r>
          </a:p>
        </p:txBody>
      </p:sp>
      <p:sp>
        <p:nvSpPr>
          <p:cNvPr id="6" name="Rectangle 5"/>
          <p:cNvSpPr/>
          <p:nvPr/>
        </p:nvSpPr>
        <p:spPr>
          <a:xfrm>
            <a:off x="1242117" y="1664061"/>
            <a:ext cx="2343738" cy="707886"/>
          </a:xfrm>
          <a:prstGeom prst="rect">
            <a:avLst/>
          </a:prstGeom>
        </p:spPr>
        <p:txBody>
          <a:bodyPr wrap="square">
            <a:spAutoFit/>
          </a:bodyPr>
          <a:lstStyle/>
          <a:p>
            <a:pPr algn="ctr">
              <a:lnSpc>
                <a:spcPct val="100000"/>
              </a:lnSpc>
              <a:spcBef>
                <a:spcPct val="0"/>
              </a:spcBef>
              <a:buFontTx/>
              <a:buNone/>
            </a:pPr>
            <a:r>
              <a:rPr lang="en-US" sz="2000" b="1" dirty="0">
                <a:cs typeface="Tahoma" pitchFamily="34" charset="0"/>
              </a:rPr>
              <a:t>When our needs are being met</a:t>
            </a:r>
          </a:p>
        </p:txBody>
      </p:sp>
      <p:graphicFrame>
        <p:nvGraphicFramePr>
          <p:cNvPr id="7" name="Group 5"/>
          <p:cNvGraphicFramePr>
            <a:graphicFrameLocks noGrp="1"/>
          </p:cNvGraphicFramePr>
          <p:nvPr>
            <p:extLst/>
          </p:nvPr>
        </p:nvGraphicFramePr>
        <p:xfrm>
          <a:off x="4944008" y="2440527"/>
          <a:ext cx="3676483" cy="4191000"/>
        </p:xfrm>
        <a:graphic>
          <a:graphicData uri="http://schemas.openxmlformats.org/drawingml/2006/table">
            <a:tbl>
              <a:tblPr/>
              <a:tblGrid>
                <a:gridCol w="1828800">
                  <a:extLst>
                    <a:ext uri="{9D8B030D-6E8A-4147-A177-3AD203B41FA5}">
                      <a16:colId xmlns:a16="http://schemas.microsoft.com/office/drawing/2014/main" val="20000"/>
                    </a:ext>
                  </a:extLst>
                </a:gridCol>
                <a:gridCol w="1847683">
                  <a:extLst>
                    <a:ext uri="{9D8B030D-6E8A-4147-A177-3AD203B41FA5}">
                      <a16:colId xmlns:a16="http://schemas.microsoft.com/office/drawing/2014/main" val="20001"/>
                    </a:ext>
                  </a:extLst>
                </a:gridCol>
              </a:tblGrid>
              <a:tr h="419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Afraid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Anxious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Bitter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Confused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Embarrassed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Frightened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Frustrated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Guilty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Helpless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434343"/>
                        </a:solidFill>
                        <a:effectLst/>
                        <a:latin typeface="+mj-lt"/>
                        <a:cs typeface="Times New Roman"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Irritable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Invisible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Jealous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Lonely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Overwhelmed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Pessimistic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Resentful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Unhappy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Withdrawn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434343"/>
                        </a:solidFill>
                        <a:effectLst/>
                        <a:latin typeface="+mj-lt"/>
                        <a:cs typeface="Times New Roman" charset="0"/>
                      </a:endParaRPr>
                    </a:p>
                  </a:txBody>
                  <a:tcPr horzOverflow="overflow">
                    <a:lnL>
                      <a:noFill/>
                    </a:lnL>
                    <a:lnR>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Group 5"/>
          <p:cNvGraphicFramePr>
            <a:graphicFrameLocks noGrp="1"/>
          </p:cNvGraphicFramePr>
          <p:nvPr>
            <p:extLst/>
          </p:nvPr>
        </p:nvGraphicFramePr>
        <p:xfrm>
          <a:off x="815337" y="2509107"/>
          <a:ext cx="3490334" cy="4053840"/>
        </p:xfrm>
        <a:graphic>
          <a:graphicData uri="http://schemas.openxmlformats.org/drawingml/2006/table">
            <a:tbl>
              <a:tblPr/>
              <a:tblGrid>
                <a:gridCol w="1745167">
                  <a:extLst>
                    <a:ext uri="{9D8B030D-6E8A-4147-A177-3AD203B41FA5}">
                      <a16:colId xmlns:a16="http://schemas.microsoft.com/office/drawing/2014/main" val="20000"/>
                    </a:ext>
                  </a:extLst>
                </a:gridCol>
                <a:gridCol w="1745167">
                  <a:extLst>
                    <a:ext uri="{9D8B030D-6E8A-4147-A177-3AD203B41FA5}">
                      <a16:colId xmlns:a16="http://schemas.microsoft.com/office/drawing/2014/main" val="20001"/>
                    </a:ext>
                  </a:extLst>
                </a:gridCol>
              </a:tblGrid>
              <a:tr h="33452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Bright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Carefree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Delightful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Enthusiastic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Glowing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Hopeful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Invigorated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Joyful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Loving</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434343"/>
                        </a:solidFill>
                        <a:effectLst/>
                        <a:latin typeface="+mj-lt"/>
                        <a:cs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434343"/>
                        </a:solidFill>
                        <a:effectLst/>
                        <a:latin typeface="+mj-lt"/>
                        <a:cs typeface="Times New Roman"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Optimistic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Peaceful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434343"/>
                          </a:solidFill>
                          <a:effectLst/>
                          <a:latin typeface="+mj-lt"/>
                          <a:cs typeface="Times New Roman" charset="0"/>
                        </a:rPr>
                        <a:t>Quiet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Radiant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Secure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Thankful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Upbeat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Vivacious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rgbClr val="434343"/>
                          </a:solidFill>
                          <a:effectLst/>
                          <a:latin typeface="+mn-lt"/>
                          <a:ea typeface="+mn-ea"/>
                          <a:cs typeface="Times New Roman" charset="0"/>
                        </a:rPr>
                        <a:t>Warm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434343"/>
                        </a:solidFill>
                        <a:effectLst/>
                        <a:latin typeface="+mj-lt"/>
                        <a:cs typeface="Times New Roman" charset="0"/>
                      </a:endParaRPr>
                    </a:p>
                  </a:txBody>
                  <a:tcPr horzOverflow="overflow">
                    <a:lnL>
                      <a:noFill/>
                    </a:lnL>
                    <a:lnR>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AAF288F7-58B3-4EF0-ACB5-CF7D7E65D4F0}"/>
              </a:ext>
            </a:extLst>
          </p:cNvPr>
          <p:cNvSpPr/>
          <p:nvPr/>
        </p:nvSpPr>
        <p:spPr>
          <a:xfrm>
            <a:off x="2033336" y="6418203"/>
            <a:ext cx="7985760" cy="338554"/>
          </a:xfrm>
          <a:prstGeom prst="rect">
            <a:avLst/>
          </a:prstGeom>
        </p:spPr>
        <p:txBody>
          <a:bodyPr wrap="square">
            <a:spAutoFit/>
          </a:bodyPr>
          <a:lstStyle/>
          <a:p>
            <a:pPr algn="ctr">
              <a:buFontTx/>
              <a:buNone/>
            </a:pPr>
            <a:r>
              <a:rPr lang="en-US" sz="1600" b="1" dirty="0">
                <a:solidFill>
                  <a:srgbClr val="434343"/>
                </a:solidFill>
                <a:cs typeface="Tahoma" pitchFamily="34" charset="0"/>
              </a:rPr>
              <a:t>Based on the work of Marshall Rosenberg (Nonviolent Communication)</a:t>
            </a:r>
          </a:p>
        </p:txBody>
      </p:sp>
    </p:spTree>
    <p:extLst>
      <p:ext uri="{BB962C8B-B14F-4D97-AF65-F5344CB8AC3E}">
        <p14:creationId xmlns:p14="http://schemas.microsoft.com/office/powerpoint/2010/main" val="18996381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524000" y="409576"/>
            <a:ext cx="9144000" cy="1200329"/>
          </a:xfrm>
          <a:prstGeom prst="rect">
            <a:avLst/>
          </a:prstGeom>
          <a:noFill/>
          <a:ln w="9525" algn="ctr">
            <a:noFill/>
            <a:miter lim="800000"/>
            <a:headEnd/>
            <a:tailEnd/>
          </a:ln>
          <a:effectLst/>
        </p:spPr>
        <p:txBody>
          <a:bodyPr>
            <a:spAutoFit/>
          </a:bodyPr>
          <a:lstStyle/>
          <a:p>
            <a:pPr marL="342900" indent="-342900" algn="ctr"/>
            <a:r>
              <a:rPr lang="en-US" sz="3600" b="1" dirty="0">
                <a:solidFill>
                  <a:srgbClr val="434343"/>
                </a:solidFill>
                <a:latin typeface="+mj-lt"/>
                <a:cs typeface="Tahoma" pitchFamily="34" charset="0"/>
              </a:rPr>
              <a:t>Seven Steps to </a:t>
            </a:r>
            <a:br>
              <a:rPr lang="en-US" sz="3600" b="1" dirty="0">
                <a:solidFill>
                  <a:srgbClr val="434343"/>
                </a:solidFill>
                <a:latin typeface="+mj-lt"/>
                <a:cs typeface="Tahoma" pitchFamily="34" charset="0"/>
              </a:rPr>
            </a:br>
            <a:r>
              <a:rPr lang="en-US" sz="3600" b="1" dirty="0">
                <a:solidFill>
                  <a:srgbClr val="434343"/>
                </a:solidFill>
                <a:latin typeface="+mj-lt"/>
                <a:cs typeface="Tahoma" pitchFamily="34" charset="0"/>
              </a:rPr>
              <a:t>Emotional Clearing</a:t>
            </a:r>
          </a:p>
        </p:txBody>
      </p:sp>
      <p:sp>
        <p:nvSpPr>
          <p:cNvPr id="3" name="Text Box 5"/>
          <p:cNvSpPr txBox="1">
            <a:spLocks noChangeArrowheads="1"/>
          </p:cNvSpPr>
          <p:nvPr/>
        </p:nvSpPr>
        <p:spPr bwMode="auto">
          <a:xfrm>
            <a:off x="2983014" y="2025794"/>
            <a:ext cx="7239000" cy="3985706"/>
          </a:xfrm>
          <a:prstGeom prst="rect">
            <a:avLst/>
          </a:prstGeom>
          <a:noFill/>
          <a:ln w="9525" algn="ctr">
            <a:noFill/>
            <a:miter lim="800000"/>
            <a:headEnd/>
            <a:tailEnd/>
          </a:ln>
          <a:effectLst/>
        </p:spPr>
        <p:txBody>
          <a:bodyPr>
            <a:spAutoFit/>
          </a:bodyPr>
          <a:lstStyle/>
          <a:p>
            <a:pPr marL="457200" indent="-457200">
              <a:spcBef>
                <a:spcPct val="75000"/>
              </a:spcBef>
              <a:buFontTx/>
              <a:buAutoNum type="arabicPeriod"/>
            </a:pPr>
            <a:r>
              <a:rPr lang="en-US" sz="2200" dirty="0">
                <a:solidFill>
                  <a:srgbClr val="434343"/>
                </a:solidFill>
                <a:latin typeface="+mj-lt"/>
                <a:cs typeface="Tahoma" pitchFamily="34" charset="0"/>
              </a:rPr>
              <a:t>Take responsibility for what you are feeling</a:t>
            </a:r>
          </a:p>
          <a:p>
            <a:pPr marL="457200" indent="-457200">
              <a:spcBef>
                <a:spcPct val="75000"/>
              </a:spcBef>
              <a:buFontTx/>
              <a:buAutoNum type="arabicPeriod"/>
            </a:pPr>
            <a:r>
              <a:rPr lang="en-US" sz="2200" dirty="0">
                <a:solidFill>
                  <a:srgbClr val="434343"/>
                </a:solidFill>
                <a:latin typeface="+mj-lt"/>
                <a:cs typeface="Tahoma" pitchFamily="34" charset="0"/>
              </a:rPr>
              <a:t>Identify the emotion</a:t>
            </a:r>
          </a:p>
          <a:p>
            <a:pPr marL="457200" indent="-457200">
              <a:spcBef>
                <a:spcPct val="75000"/>
              </a:spcBef>
              <a:buFontTx/>
              <a:buAutoNum type="arabicPeriod"/>
            </a:pPr>
            <a:r>
              <a:rPr lang="en-US" sz="2200" dirty="0">
                <a:solidFill>
                  <a:srgbClr val="434343"/>
                </a:solidFill>
                <a:latin typeface="+mj-lt"/>
                <a:cs typeface="Tahoma" pitchFamily="34" charset="0"/>
              </a:rPr>
              <a:t>Witness the feeling in your body</a:t>
            </a:r>
          </a:p>
          <a:p>
            <a:pPr marL="457200" indent="-457200">
              <a:spcBef>
                <a:spcPct val="75000"/>
              </a:spcBef>
              <a:buFontTx/>
              <a:buAutoNum type="arabicPeriod"/>
            </a:pPr>
            <a:r>
              <a:rPr lang="en-US" sz="2200" dirty="0">
                <a:solidFill>
                  <a:srgbClr val="434343"/>
                </a:solidFill>
                <a:latin typeface="+mj-lt"/>
                <a:cs typeface="Tahoma" pitchFamily="34" charset="0"/>
              </a:rPr>
              <a:t>Express the emotion in private to yourself</a:t>
            </a:r>
          </a:p>
          <a:p>
            <a:pPr marL="457200" indent="-457200">
              <a:spcBef>
                <a:spcPct val="75000"/>
              </a:spcBef>
              <a:buFontTx/>
              <a:buAutoNum type="arabicPeriod"/>
            </a:pPr>
            <a:r>
              <a:rPr lang="en-US" sz="2200" dirty="0">
                <a:solidFill>
                  <a:srgbClr val="434343"/>
                </a:solidFill>
                <a:latin typeface="+mj-lt"/>
                <a:cs typeface="Tahoma" pitchFamily="34" charset="0"/>
              </a:rPr>
              <a:t>Release the emotion through a ritual</a:t>
            </a:r>
          </a:p>
          <a:p>
            <a:pPr marL="457200" indent="-457200">
              <a:spcBef>
                <a:spcPct val="75000"/>
              </a:spcBef>
              <a:buFontTx/>
              <a:buAutoNum type="arabicPeriod"/>
            </a:pPr>
            <a:r>
              <a:rPr lang="en-US" sz="2200" dirty="0">
                <a:solidFill>
                  <a:srgbClr val="434343"/>
                </a:solidFill>
                <a:latin typeface="+mj-lt"/>
                <a:cs typeface="Tahoma" pitchFamily="34" charset="0"/>
              </a:rPr>
              <a:t>Share the emotion with a good </a:t>
            </a:r>
            <a:r>
              <a:rPr lang="en-US" sz="2200" i="1" dirty="0">
                <a:solidFill>
                  <a:srgbClr val="434343"/>
                </a:solidFill>
                <a:latin typeface="+mj-lt"/>
                <a:cs typeface="Tahoma" pitchFamily="34" charset="0"/>
              </a:rPr>
              <a:t>listener</a:t>
            </a:r>
          </a:p>
          <a:p>
            <a:pPr marL="457200" indent="-457200">
              <a:spcBef>
                <a:spcPct val="75000"/>
              </a:spcBef>
              <a:buFontTx/>
              <a:buAutoNum type="arabicPeriod"/>
            </a:pPr>
            <a:r>
              <a:rPr lang="en-US" sz="2200" dirty="0">
                <a:solidFill>
                  <a:srgbClr val="434343"/>
                </a:solidFill>
                <a:latin typeface="+mj-lt"/>
                <a:cs typeface="Tahoma" pitchFamily="34" charset="0"/>
              </a:rPr>
              <a:t>Rejuvenate with a celebration!</a:t>
            </a:r>
          </a:p>
        </p:txBody>
      </p:sp>
    </p:spTree>
    <p:extLst>
      <p:ext uri="{BB962C8B-B14F-4D97-AF65-F5344CB8AC3E}">
        <p14:creationId xmlns:p14="http://schemas.microsoft.com/office/powerpoint/2010/main" val="95944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5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5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5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5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5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5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743075" y="2885849"/>
            <a:ext cx="87058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i="1" dirty="0">
                <a:solidFill>
                  <a:schemeClr val="bg1"/>
                </a:solidFill>
                <a:cs typeface="Arial" panose="020B0604020202020204" pitchFamily="34" charset="0"/>
              </a:rPr>
              <a:t>Perfect Health: Ayurvedic Lifestyle</a:t>
            </a:r>
          </a:p>
          <a:p>
            <a:pPr algn="ctr" eaLnBrk="1" hangingPunct="1">
              <a:spcBef>
                <a:spcPct val="0"/>
              </a:spcBef>
              <a:buFontTx/>
              <a:buNone/>
            </a:pPr>
            <a:r>
              <a:rPr lang="en-US" altLang="en-US" sz="4000" b="1" dirty="0">
                <a:solidFill>
                  <a:schemeClr val="bg1"/>
                </a:solidFill>
                <a:cs typeface="Arial" panose="020B0604020202020204" pitchFamily="34" charset="0"/>
              </a:rPr>
              <a:t>Emotional Freedom</a:t>
            </a:r>
          </a:p>
        </p:txBody>
      </p:sp>
    </p:spTree>
    <p:extLst>
      <p:ext uri="{BB962C8B-B14F-4D97-AF65-F5344CB8AC3E}">
        <p14:creationId xmlns:p14="http://schemas.microsoft.com/office/powerpoint/2010/main" val="36048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524000" y="409576"/>
            <a:ext cx="9144000" cy="646331"/>
          </a:xfrm>
          <a:prstGeom prst="rect">
            <a:avLst/>
          </a:prstGeom>
          <a:noFill/>
          <a:ln w="9525" algn="ctr">
            <a:noFill/>
            <a:miter lim="800000"/>
            <a:headEnd/>
            <a:tailEnd/>
          </a:ln>
          <a:effectLst/>
        </p:spPr>
        <p:txBody>
          <a:bodyPr>
            <a:spAutoFit/>
          </a:bodyPr>
          <a:lstStyle/>
          <a:p>
            <a:pPr algn="ctr"/>
            <a:r>
              <a:rPr lang="en-US" sz="3600" dirty="0"/>
              <a:t>           Pranayama for Emotional Release</a:t>
            </a:r>
          </a:p>
        </p:txBody>
      </p:sp>
      <p:sp>
        <p:nvSpPr>
          <p:cNvPr id="3" name="Text Box 5"/>
          <p:cNvSpPr txBox="1">
            <a:spLocks noChangeArrowheads="1"/>
          </p:cNvSpPr>
          <p:nvPr/>
        </p:nvSpPr>
        <p:spPr bwMode="auto">
          <a:xfrm>
            <a:off x="2695852" y="1517053"/>
            <a:ext cx="8774954" cy="4555093"/>
          </a:xfrm>
          <a:prstGeom prst="rect">
            <a:avLst/>
          </a:prstGeom>
          <a:noFill/>
          <a:ln w="9525" algn="ctr">
            <a:noFill/>
            <a:miter lim="800000"/>
            <a:headEnd/>
            <a:tailEnd/>
          </a:ln>
          <a:effectLst/>
        </p:spPr>
        <p:txBody>
          <a:bodyPr wrap="square">
            <a:spAutoFit/>
          </a:bodyPr>
          <a:lstStyle/>
          <a:p>
            <a:r>
              <a:rPr lang="en-US" sz="2200" dirty="0"/>
              <a:t>Pranayama practices activates the body’s parasympathetic nervous system, which governs the rest-and-digest response, also known as the relaxation response</a:t>
            </a:r>
          </a:p>
          <a:p>
            <a:endParaRPr lang="en-US" sz="2200" dirty="0"/>
          </a:p>
          <a:p>
            <a:pPr marL="285750" indent="-285750">
              <a:buFont typeface="Arial"/>
              <a:buChar char="•"/>
            </a:pPr>
            <a:r>
              <a:rPr lang="en-US" sz="2000" dirty="0"/>
              <a:t>Slow, rhythmic belly breathing</a:t>
            </a:r>
          </a:p>
          <a:p>
            <a:endParaRPr lang="en-US" sz="2000" dirty="0"/>
          </a:p>
          <a:p>
            <a:pPr marL="285750" indent="-285750">
              <a:buFont typeface="Arial"/>
              <a:buChar char="•"/>
            </a:pPr>
            <a:r>
              <a:rPr lang="en-US" sz="2000" dirty="0"/>
              <a:t>Complete Breath</a:t>
            </a:r>
          </a:p>
          <a:p>
            <a:endParaRPr lang="en-US" sz="2000" dirty="0"/>
          </a:p>
          <a:p>
            <a:pPr marL="285750" indent="-285750">
              <a:buFont typeface="Arial"/>
              <a:buChar char="•"/>
            </a:pPr>
            <a:r>
              <a:rPr lang="en-US" sz="2000" dirty="0"/>
              <a:t>Nadi Shodhana</a:t>
            </a:r>
          </a:p>
          <a:p>
            <a:endParaRPr lang="en-US" sz="2000" dirty="0"/>
          </a:p>
          <a:p>
            <a:pPr marL="285750" indent="-285750">
              <a:buFont typeface="Arial"/>
              <a:buChar char="•"/>
            </a:pPr>
            <a:r>
              <a:rPr lang="en-US" sz="2000" dirty="0"/>
              <a:t>Ujjayi</a:t>
            </a:r>
          </a:p>
          <a:p>
            <a:pPr marL="285750" indent="-285750">
              <a:buFont typeface="Arial"/>
              <a:buChar char="•"/>
            </a:pPr>
            <a:endParaRPr lang="en-US" sz="2000" dirty="0"/>
          </a:p>
          <a:p>
            <a:pPr marL="285750" indent="-285750">
              <a:buFont typeface="Arial"/>
              <a:buChar char="•"/>
            </a:pPr>
            <a:r>
              <a:rPr lang="en-US" sz="2000" dirty="0"/>
              <a:t>Bhastrika</a:t>
            </a:r>
          </a:p>
          <a:p>
            <a:pPr marL="285750" indent="-285750">
              <a:buFont typeface="Arial"/>
              <a:buChar char="•"/>
            </a:pPr>
            <a:endParaRPr lang="en-US" sz="2200" dirty="0"/>
          </a:p>
        </p:txBody>
      </p:sp>
      <p:pic>
        <p:nvPicPr>
          <p:cNvPr id="4" name="Picture 3">
            <a:extLst>
              <a:ext uri="{FF2B5EF4-FFF2-40B4-BE49-F238E27FC236}">
                <a16:creationId xmlns:a16="http://schemas.microsoft.com/office/drawing/2014/main" id="{430E34F9-5FF9-4C39-B301-4E3E390C1917}"/>
              </a:ext>
            </a:extLst>
          </p:cNvPr>
          <p:cNvPicPr>
            <a:picLocks noChangeAspect="1"/>
          </p:cNvPicPr>
          <p:nvPr/>
        </p:nvPicPr>
        <p:blipFill>
          <a:blip r:embed="rId3"/>
          <a:stretch>
            <a:fillRect/>
          </a:stretch>
        </p:blipFill>
        <p:spPr>
          <a:xfrm>
            <a:off x="7083329" y="2740898"/>
            <a:ext cx="4086910" cy="2724336"/>
          </a:xfrm>
          <a:prstGeom prst="rect">
            <a:avLst/>
          </a:prstGeom>
        </p:spPr>
      </p:pic>
    </p:spTree>
    <p:extLst>
      <p:ext uri="{BB962C8B-B14F-4D97-AF65-F5344CB8AC3E}">
        <p14:creationId xmlns:p14="http://schemas.microsoft.com/office/powerpoint/2010/main" val="310870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5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5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15" dur="5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p:cTn id="21" dur="5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22" dur="5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 calcmode="lin" valueType="num">
                                      <p:cBhvr>
                                        <p:cTn id="28" dur="5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29" dur="5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p:cTn id="35" dur="5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36" dur="5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0" y="198194"/>
            <a:ext cx="9144000" cy="1143000"/>
          </a:xfrm>
          <a:prstGeom prst="rect">
            <a:avLst/>
          </a:prstGeom>
          <a:noFill/>
          <a:ln w="9525">
            <a:noFill/>
            <a:miter lim="800000"/>
            <a:headEnd/>
            <a:tailEnd/>
          </a:ln>
          <a:effectLst/>
        </p:spPr>
        <p:txBody>
          <a:bodyPr anchor="ctr"/>
          <a:lstStyle/>
          <a:p>
            <a:pPr algn="ctr">
              <a:lnSpc>
                <a:spcPct val="100000"/>
              </a:lnSpc>
              <a:spcBef>
                <a:spcPct val="0"/>
              </a:spcBef>
              <a:buFontTx/>
              <a:buNone/>
            </a:pPr>
            <a:r>
              <a:rPr lang="en-US" sz="3600" b="1" dirty="0">
                <a:solidFill>
                  <a:srgbClr val="434343"/>
                </a:solidFill>
                <a:latin typeface="+mj-lt"/>
                <a:cs typeface="Tahoma" pitchFamily="34" charset="0"/>
              </a:rPr>
              <a:t>Journaling</a:t>
            </a:r>
          </a:p>
        </p:txBody>
      </p:sp>
      <p:sp>
        <p:nvSpPr>
          <p:cNvPr id="3" name="Rectangle 5"/>
          <p:cNvSpPr>
            <a:spLocks noChangeArrowheads="1"/>
          </p:cNvSpPr>
          <p:nvPr/>
        </p:nvSpPr>
        <p:spPr bwMode="auto">
          <a:xfrm>
            <a:off x="1766656" y="1230297"/>
            <a:ext cx="8901344" cy="4941903"/>
          </a:xfrm>
          <a:prstGeom prst="rect">
            <a:avLst/>
          </a:prstGeom>
          <a:noFill/>
          <a:ln w="9525">
            <a:noFill/>
            <a:miter lim="800000"/>
            <a:headEnd/>
            <a:tailEnd/>
          </a:ln>
          <a:effectLst/>
        </p:spPr>
        <p:txBody>
          <a:bodyPr/>
          <a:lstStyle/>
          <a:p>
            <a:pPr>
              <a:lnSpc>
                <a:spcPct val="85000"/>
              </a:lnSpc>
              <a:spcBef>
                <a:spcPct val="100000"/>
              </a:spcBef>
            </a:pPr>
            <a:r>
              <a:rPr lang="en-US" sz="2200" dirty="0">
                <a:solidFill>
                  <a:srgbClr val="434343"/>
                </a:solidFill>
                <a:latin typeface="+mj-lt"/>
                <a:cs typeface="Tahoma" pitchFamily="34" charset="0"/>
              </a:rPr>
              <a:t>Develop a vision statement for your life. Describe in detail the sights, sounds, feelings, and experiences you would like to see unfold in your life. </a:t>
            </a:r>
            <a:br>
              <a:rPr lang="en-US" sz="2200" dirty="0">
                <a:solidFill>
                  <a:srgbClr val="434343"/>
                </a:solidFill>
                <a:latin typeface="+mj-lt"/>
                <a:cs typeface="Tahoma" pitchFamily="34" charset="0"/>
              </a:rPr>
            </a:br>
            <a:endParaRPr lang="en-US" sz="2200" dirty="0">
              <a:solidFill>
                <a:srgbClr val="434343"/>
              </a:solidFill>
              <a:latin typeface="+mj-lt"/>
              <a:cs typeface="Tahoma" pitchFamily="34" charset="0"/>
            </a:endParaRPr>
          </a:p>
          <a:p>
            <a:pPr>
              <a:lnSpc>
                <a:spcPct val="85000"/>
              </a:lnSpc>
              <a:spcBef>
                <a:spcPct val="100000"/>
              </a:spcBef>
            </a:pPr>
            <a:r>
              <a:rPr lang="en-US" sz="2000" dirty="0">
                <a:solidFill>
                  <a:srgbClr val="434343"/>
                </a:solidFill>
                <a:cs typeface="Tahoma" pitchFamily="34" charset="0"/>
              </a:rPr>
              <a:t>My Needs and Desires:</a:t>
            </a:r>
          </a:p>
          <a:p>
            <a:pPr marL="685800" lvl="1" indent="-228600">
              <a:lnSpc>
                <a:spcPct val="95000"/>
              </a:lnSpc>
              <a:spcBef>
                <a:spcPct val="75000"/>
              </a:spcBef>
              <a:buFont typeface="Arial" pitchFamily="34" charset="0"/>
              <a:buChar char="•"/>
            </a:pPr>
            <a:r>
              <a:rPr lang="en-US" sz="2000" dirty="0">
                <a:solidFill>
                  <a:srgbClr val="434343"/>
                </a:solidFill>
                <a:cs typeface="Tahoma" pitchFamily="34" charset="0"/>
              </a:rPr>
              <a:t>Physical Body and Health</a:t>
            </a:r>
          </a:p>
          <a:p>
            <a:pPr marL="685800" lvl="1" indent="-228600">
              <a:lnSpc>
                <a:spcPct val="95000"/>
              </a:lnSpc>
              <a:spcBef>
                <a:spcPct val="75000"/>
              </a:spcBef>
              <a:buFont typeface="Arial" pitchFamily="34" charset="0"/>
              <a:buChar char="•"/>
            </a:pPr>
            <a:r>
              <a:rPr lang="en-US" sz="2000" dirty="0">
                <a:solidFill>
                  <a:srgbClr val="434343"/>
                </a:solidFill>
                <a:cs typeface="Tahoma" pitchFamily="34" charset="0"/>
              </a:rPr>
              <a:t>Spiritual</a:t>
            </a:r>
          </a:p>
          <a:p>
            <a:pPr marL="685800" lvl="1" indent="-228600">
              <a:lnSpc>
                <a:spcPct val="95000"/>
              </a:lnSpc>
              <a:spcBef>
                <a:spcPct val="75000"/>
              </a:spcBef>
              <a:buFont typeface="Arial" pitchFamily="34" charset="0"/>
              <a:buChar char="•"/>
            </a:pPr>
            <a:r>
              <a:rPr lang="en-US" sz="2000" dirty="0">
                <a:solidFill>
                  <a:srgbClr val="434343"/>
                </a:solidFill>
                <a:cs typeface="Tahoma" pitchFamily="34" charset="0"/>
              </a:rPr>
              <a:t>Family</a:t>
            </a:r>
          </a:p>
          <a:p>
            <a:pPr marL="685800" lvl="1" indent="-228600">
              <a:lnSpc>
                <a:spcPct val="95000"/>
              </a:lnSpc>
              <a:spcBef>
                <a:spcPct val="75000"/>
              </a:spcBef>
              <a:buFont typeface="Arial" pitchFamily="34" charset="0"/>
              <a:buChar char="•"/>
            </a:pPr>
            <a:r>
              <a:rPr lang="en-US" sz="2000" dirty="0">
                <a:solidFill>
                  <a:srgbClr val="434343"/>
                </a:solidFill>
                <a:cs typeface="Tahoma" pitchFamily="34" charset="0"/>
              </a:rPr>
              <a:t>Career</a:t>
            </a:r>
          </a:p>
          <a:p>
            <a:pPr marL="685800" lvl="1" indent="-228600">
              <a:lnSpc>
                <a:spcPct val="95000"/>
              </a:lnSpc>
              <a:spcBef>
                <a:spcPct val="75000"/>
              </a:spcBef>
              <a:buFont typeface="Arial" pitchFamily="34" charset="0"/>
              <a:buChar char="•"/>
            </a:pPr>
            <a:r>
              <a:rPr lang="en-US" sz="2000" dirty="0">
                <a:solidFill>
                  <a:srgbClr val="434343"/>
                </a:solidFill>
                <a:cs typeface="Tahoma" pitchFamily="34" charset="0"/>
              </a:rPr>
              <a:t>Friends and Loved Ones</a:t>
            </a:r>
          </a:p>
          <a:p>
            <a:pPr marL="685800" lvl="1" indent="-228600">
              <a:lnSpc>
                <a:spcPct val="95000"/>
              </a:lnSpc>
              <a:spcBef>
                <a:spcPct val="75000"/>
              </a:spcBef>
              <a:buFont typeface="Arial" pitchFamily="34" charset="0"/>
              <a:buChar char="•"/>
            </a:pPr>
            <a:r>
              <a:rPr lang="en-US" sz="2000" dirty="0">
                <a:solidFill>
                  <a:srgbClr val="434343"/>
                </a:solidFill>
                <a:cs typeface="Tahoma" pitchFamily="34" charset="0"/>
              </a:rPr>
              <a:t>Material Possessions</a:t>
            </a:r>
          </a:p>
          <a:p>
            <a:pPr marL="342900" indent="-342900">
              <a:lnSpc>
                <a:spcPct val="85000"/>
              </a:lnSpc>
              <a:spcBef>
                <a:spcPct val="100000"/>
              </a:spcBef>
              <a:buFont typeface="Arial" pitchFamily="34" charset="0"/>
              <a:buChar char="•"/>
            </a:pPr>
            <a:endParaRPr lang="en-US" sz="2200" dirty="0">
              <a:solidFill>
                <a:srgbClr val="434343"/>
              </a:solidFill>
              <a:latin typeface="+mj-lt"/>
              <a:cs typeface="Tahoma" pitchFamily="34" charset="0"/>
            </a:endParaRPr>
          </a:p>
          <a:p>
            <a:pPr marL="342900" indent="-342900">
              <a:lnSpc>
                <a:spcPct val="80000"/>
              </a:lnSpc>
              <a:buFont typeface="Arial" pitchFamily="34" charset="0"/>
              <a:buChar char="•"/>
            </a:pPr>
            <a:endParaRPr lang="en-US" sz="2200" dirty="0">
              <a:solidFill>
                <a:srgbClr val="434343"/>
              </a:solidFill>
              <a:latin typeface="+mj-lt"/>
              <a:cs typeface="Tahoma"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467" y="2285261"/>
            <a:ext cx="2743200" cy="4114800"/>
          </a:xfrm>
          <a:prstGeom prst="rect">
            <a:avLst/>
          </a:prstGeom>
        </p:spPr>
      </p:pic>
    </p:spTree>
    <p:extLst>
      <p:ext uri="{BB962C8B-B14F-4D97-AF65-F5344CB8AC3E}">
        <p14:creationId xmlns:p14="http://schemas.microsoft.com/office/powerpoint/2010/main" val="205741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2" end="2"/>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3" end="3"/>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5" end="5"/>
                                            </p:txEl>
                                          </p:spTgt>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6" end="6"/>
                                            </p:txEl>
                                          </p:spTgt>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p:cTn id="3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929196" y="409576"/>
            <a:ext cx="9144000" cy="646331"/>
          </a:xfrm>
          <a:prstGeom prst="rect">
            <a:avLst/>
          </a:prstGeom>
          <a:noFill/>
          <a:ln w="9525" algn="ctr">
            <a:noFill/>
            <a:miter lim="800000"/>
            <a:headEnd/>
            <a:tailEnd/>
          </a:ln>
          <a:effectLst/>
        </p:spPr>
        <p:txBody>
          <a:bodyPr>
            <a:spAutoFit/>
          </a:bodyPr>
          <a:lstStyle/>
          <a:p>
            <a:pPr algn="ctr"/>
            <a:r>
              <a:rPr lang="en-US" sz="3600" dirty="0"/>
              <a:t>           </a:t>
            </a:r>
            <a:r>
              <a:rPr lang="en-US" sz="3600" b="1" dirty="0"/>
              <a:t>Enlivening Health</a:t>
            </a:r>
          </a:p>
        </p:txBody>
      </p:sp>
      <p:sp>
        <p:nvSpPr>
          <p:cNvPr id="11" name="Text Box 5"/>
          <p:cNvSpPr txBox="1">
            <a:spLocks noChangeArrowheads="1"/>
          </p:cNvSpPr>
          <p:nvPr/>
        </p:nvSpPr>
        <p:spPr bwMode="auto">
          <a:xfrm>
            <a:off x="3018944" y="1987570"/>
            <a:ext cx="7649056" cy="3785652"/>
          </a:xfrm>
          <a:prstGeom prst="rect">
            <a:avLst/>
          </a:prstGeom>
          <a:noFill/>
          <a:ln w="9525" algn="ctr">
            <a:noFill/>
            <a:miter lim="800000"/>
            <a:headEnd/>
            <a:tailEnd/>
          </a:ln>
          <a:effectLst/>
        </p:spPr>
        <p:txBody>
          <a:bodyPr wrap="square">
            <a:spAutoFit/>
          </a:bodyPr>
          <a:lstStyle/>
          <a:p>
            <a:pPr marL="342900" indent="-342900">
              <a:buFont typeface="Arial" panose="020B0604020202020204" pitchFamily="34" charset="0"/>
              <a:buChar char="•"/>
            </a:pPr>
            <a:r>
              <a:rPr lang="en-US" sz="2200" dirty="0">
                <a:solidFill>
                  <a:srgbClr val="2F2F2F"/>
                </a:solidFill>
                <a:ea typeface="Arial"/>
                <a:cs typeface="Arial"/>
                <a:sym typeface="Arial"/>
              </a:rPr>
              <a:t>Notice when emotions arise and identify your needs</a:t>
            </a:r>
          </a:p>
          <a:p>
            <a:pPr marL="342900" indent="-342900">
              <a:buFont typeface="Arial" panose="020B0604020202020204" pitchFamily="34" charset="0"/>
              <a:buChar char="•"/>
            </a:pPr>
            <a:endParaRPr lang="en-US" sz="2200" dirty="0">
              <a:solidFill>
                <a:srgbClr val="2F2F2F"/>
              </a:solidFill>
              <a:ea typeface="Arial"/>
              <a:cs typeface="Arial"/>
              <a:sym typeface="Arial"/>
            </a:endParaRPr>
          </a:p>
          <a:p>
            <a:pPr marL="342900" indent="-342900">
              <a:buFont typeface="Arial" panose="020B0604020202020204" pitchFamily="34" charset="0"/>
              <a:buChar char="•"/>
            </a:pPr>
            <a:r>
              <a:rPr lang="en-US" sz="2200" dirty="0">
                <a:solidFill>
                  <a:srgbClr val="2F2F2F"/>
                </a:solidFill>
                <a:ea typeface="Arial"/>
                <a:cs typeface="Arial"/>
                <a:sym typeface="Arial"/>
              </a:rPr>
              <a:t>Review the steps of conscious communication</a:t>
            </a:r>
          </a:p>
          <a:p>
            <a:pPr marL="342900" indent="-342900">
              <a:buFont typeface="Arial" panose="020B0604020202020204" pitchFamily="34" charset="0"/>
              <a:buChar char="•"/>
            </a:pPr>
            <a:endParaRPr lang="en-US" sz="2200" dirty="0">
              <a:solidFill>
                <a:srgbClr val="2F2F2F"/>
              </a:solidFill>
              <a:ea typeface="Arial"/>
              <a:cs typeface="Arial"/>
              <a:sym typeface="Arial"/>
            </a:endParaRPr>
          </a:p>
          <a:p>
            <a:pPr marL="342900" indent="-342900">
              <a:buFont typeface="Arial" panose="020B0604020202020204" pitchFamily="34" charset="0"/>
              <a:buChar char="•"/>
            </a:pPr>
            <a:r>
              <a:rPr lang="en-US" sz="2200" dirty="0">
                <a:solidFill>
                  <a:srgbClr val="2F2F2F"/>
                </a:solidFill>
                <a:ea typeface="Arial"/>
                <a:cs typeface="Arial"/>
                <a:sym typeface="Arial"/>
              </a:rPr>
              <a:t>Practice the seven steps for emotional clearing</a:t>
            </a:r>
          </a:p>
          <a:p>
            <a:pPr marL="342900" indent="-342900">
              <a:buFont typeface="Arial" panose="020B0604020202020204" pitchFamily="34" charset="0"/>
              <a:buChar char="•"/>
            </a:pPr>
            <a:endParaRPr lang="en-US" sz="2200" dirty="0">
              <a:solidFill>
                <a:srgbClr val="2F2F2F"/>
              </a:solidFill>
              <a:ea typeface="Arial"/>
              <a:cs typeface="Arial"/>
              <a:sym typeface="Arial"/>
            </a:endParaRPr>
          </a:p>
          <a:p>
            <a:pPr marL="342900" indent="-342900">
              <a:buFont typeface="Arial" panose="020B0604020202020204" pitchFamily="34" charset="0"/>
              <a:buChar char="•"/>
            </a:pPr>
            <a:r>
              <a:rPr lang="en-US" sz="2200" dirty="0">
                <a:solidFill>
                  <a:srgbClr val="2F2F2F"/>
                </a:solidFill>
                <a:ea typeface="Arial"/>
                <a:cs typeface="Arial"/>
                <a:sym typeface="Arial"/>
              </a:rPr>
              <a:t>Create a regular journaling practice, including a vision statement/intentions</a:t>
            </a:r>
          </a:p>
          <a:p>
            <a:pPr marL="342900" indent="-342900">
              <a:buFont typeface="Arial" panose="020B0604020202020204" pitchFamily="34" charset="0"/>
              <a:buChar char="•"/>
            </a:pPr>
            <a:endParaRPr lang="en-US" sz="2200" dirty="0">
              <a:solidFill>
                <a:srgbClr val="2F2F2F"/>
              </a:solidFill>
              <a:ea typeface="Arial"/>
              <a:cs typeface="Arial"/>
              <a:sym typeface="Arial"/>
            </a:endParaRPr>
          </a:p>
          <a:p>
            <a:endParaRPr lang="en-US" sz="2200" dirty="0"/>
          </a:p>
          <a:p>
            <a:endParaRPr lang="en-US" sz="2000" dirty="0"/>
          </a:p>
        </p:txBody>
      </p:sp>
    </p:spTree>
    <p:extLst>
      <p:ext uri="{BB962C8B-B14F-4D97-AF65-F5344CB8AC3E}">
        <p14:creationId xmlns:p14="http://schemas.microsoft.com/office/powerpoint/2010/main" val="1602392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 calcmode="lin" valueType="num">
                                      <p:cBhvr>
                                        <p:cTn id="14" dur="500" fill="hold"/>
                                        <p:tgtEl>
                                          <p:spTgt spid="11">
                                            <p:txEl>
                                              <p:pRg st="2" end="2"/>
                                            </p:txEl>
                                          </p:spTgt>
                                        </p:tgtEl>
                                        <p:attrNameLst>
                                          <p:attrName>ppt_w</p:attrName>
                                        </p:attrNameLst>
                                      </p:cBhvr>
                                      <p:tavLst>
                                        <p:tav tm="0">
                                          <p:val>
                                            <p:strVal val="#ppt_w*0.70"/>
                                          </p:val>
                                        </p:tav>
                                        <p:tav tm="100000">
                                          <p:val>
                                            <p:strVal val="#ppt_w"/>
                                          </p:val>
                                        </p:tav>
                                      </p:tavLst>
                                    </p:anim>
                                    <p:anim calcmode="lin" valueType="num">
                                      <p:cBhvr>
                                        <p:cTn id="15" dur="5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16" dur="500"/>
                                        <p:tgtEl>
                                          <p:spTgt spid="1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 calcmode="lin" valueType="num">
                                      <p:cBhvr>
                                        <p:cTn id="21" dur="500" fill="hold"/>
                                        <p:tgtEl>
                                          <p:spTgt spid="11">
                                            <p:txEl>
                                              <p:pRg st="4" end="4"/>
                                            </p:txEl>
                                          </p:spTgt>
                                        </p:tgtEl>
                                        <p:attrNameLst>
                                          <p:attrName>ppt_w</p:attrName>
                                        </p:attrNameLst>
                                      </p:cBhvr>
                                      <p:tavLst>
                                        <p:tav tm="0">
                                          <p:val>
                                            <p:strVal val="#ppt_w*0.70"/>
                                          </p:val>
                                        </p:tav>
                                        <p:tav tm="100000">
                                          <p:val>
                                            <p:strVal val="#ppt_w"/>
                                          </p:val>
                                        </p:tav>
                                      </p:tavLst>
                                    </p:anim>
                                    <p:anim calcmode="lin" valueType="num">
                                      <p:cBhvr>
                                        <p:cTn id="22" dur="500" fill="hold"/>
                                        <p:tgtEl>
                                          <p:spTgt spid="11">
                                            <p:txEl>
                                              <p:pRg st="4" end="4"/>
                                            </p:txEl>
                                          </p:spTgt>
                                        </p:tgtEl>
                                        <p:attrNameLst>
                                          <p:attrName>ppt_h</p:attrName>
                                        </p:attrNameLst>
                                      </p:cBhvr>
                                      <p:tavLst>
                                        <p:tav tm="0">
                                          <p:val>
                                            <p:strVal val="#ppt_h"/>
                                          </p:val>
                                        </p:tav>
                                        <p:tav tm="100000">
                                          <p:val>
                                            <p:strVal val="#ppt_h"/>
                                          </p:val>
                                        </p:tav>
                                      </p:tavLst>
                                    </p:anim>
                                    <p:animEffect transition="in" filter="fade">
                                      <p:cBhvr>
                                        <p:cTn id="23" dur="500"/>
                                        <p:tgtEl>
                                          <p:spTgt spid="1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 calcmode="lin" valueType="num">
                                      <p:cBhvr>
                                        <p:cTn id="28" dur="500" fill="hold"/>
                                        <p:tgtEl>
                                          <p:spTgt spid="11">
                                            <p:txEl>
                                              <p:pRg st="6" end="6"/>
                                            </p:txEl>
                                          </p:spTgt>
                                        </p:tgtEl>
                                        <p:attrNameLst>
                                          <p:attrName>ppt_w</p:attrName>
                                        </p:attrNameLst>
                                      </p:cBhvr>
                                      <p:tavLst>
                                        <p:tav tm="0">
                                          <p:val>
                                            <p:strVal val="#ppt_w*0.70"/>
                                          </p:val>
                                        </p:tav>
                                        <p:tav tm="100000">
                                          <p:val>
                                            <p:strVal val="#ppt_w"/>
                                          </p:val>
                                        </p:tav>
                                      </p:tavLst>
                                    </p:anim>
                                    <p:anim calcmode="lin" valueType="num">
                                      <p:cBhvr>
                                        <p:cTn id="29" dur="500" fill="hold"/>
                                        <p:tgtEl>
                                          <p:spTgt spid="11">
                                            <p:txEl>
                                              <p:pRg st="6" end="6"/>
                                            </p:txEl>
                                          </p:spTgt>
                                        </p:tgtEl>
                                        <p:attrNameLst>
                                          <p:attrName>ppt_h</p:attrName>
                                        </p:attrNameLst>
                                      </p:cBhvr>
                                      <p:tavLst>
                                        <p:tav tm="0">
                                          <p:val>
                                            <p:strVal val="#ppt_h"/>
                                          </p:val>
                                        </p:tav>
                                        <p:tav tm="100000">
                                          <p:val>
                                            <p:strVal val="#ppt_h"/>
                                          </p:val>
                                        </p:tav>
                                      </p:tavLst>
                                    </p:anim>
                                    <p:animEffect transition="in" filter="fade">
                                      <p:cBhvr>
                                        <p:cTn id="30"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130552" y="384772"/>
            <a:ext cx="8513774" cy="914400"/>
          </a:xfrm>
          <a:prstGeom prst="rect">
            <a:avLst/>
          </a:prstGeom>
          <a:noFill/>
          <a:ln w="9525">
            <a:noFill/>
            <a:miter lim="800000"/>
            <a:headEnd/>
            <a:tailEnd/>
          </a:ln>
          <a:effectLst/>
        </p:spPr>
        <p:txBody>
          <a:bodyPr anchor="ctr"/>
          <a:lstStyle/>
          <a:p>
            <a:pPr algn="ctr">
              <a:lnSpc>
                <a:spcPct val="100000"/>
              </a:lnSpc>
              <a:spcBef>
                <a:spcPct val="0"/>
              </a:spcBef>
              <a:buFontTx/>
              <a:buNone/>
            </a:pPr>
            <a:r>
              <a:rPr lang="en-US" sz="3600" b="1" dirty="0">
                <a:solidFill>
                  <a:srgbClr val="434343"/>
                </a:solidFill>
                <a:latin typeface="+mj-lt"/>
                <a:cs typeface="Tahoma" pitchFamily="34" charset="0"/>
              </a:rPr>
              <a:t> Ayurveda and Emotional Well-being</a:t>
            </a:r>
          </a:p>
        </p:txBody>
      </p:sp>
      <p:sp>
        <p:nvSpPr>
          <p:cNvPr id="3" name="Rectangle 5"/>
          <p:cNvSpPr>
            <a:spLocks noChangeArrowheads="1"/>
          </p:cNvSpPr>
          <p:nvPr/>
        </p:nvSpPr>
        <p:spPr bwMode="auto">
          <a:xfrm>
            <a:off x="1136342" y="1703294"/>
            <a:ext cx="10120544" cy="4298011"/>
          </a:xfrm>
          <a:prstGeom prst="rect">
            <a:avLst/>
          </a:prstGeom>
          <a:noFill/>
          <a:ln w="9525">
            <a:noFill/>
            <a:miter lim="800000"/>
            <a:headEnd/>
            <a:tailEnd/>
          </a:ln>
          <a:effectLst/>
        </p:spPr>
        <p:txBody>
          <a:bodyPr/>
          <a:lstStyle/>
          <a:p>
            <a:pPr marL="342900" indent="-342900">
              <a:spcBef>
                <a:spcPct val="70000"/>
              </a:spcBef>
              <a:buFont typeface="Arial" charset="0"/>
              <a:buChar char="•"/>
              <a:tabLst>
                <a:tab pos="2632075" algn="l"/>
              </a:tabLst>
            </a:pPr>
            <a:r>
              <a:rPr lang="en-US" sz="2200" dirty="0">
                <a:solidFill>
                  <a:srgbClr val="434343"/>
                </a:solidFill>
                <a:latin typeface="+mj-lt"/>
                <a:cs typeface="Tahoma" pitchFamily="34" charset="0"/>
              </a:rPr>
              <a:t>Ayurveda recognizes that emotional balance is one of the fundamental pillars of health</a:t>
            </a:r>
          </a:p>
          <a:p>
            <a:pPr marL="342900" indent="-342900">
              <a:spcBef>
                <a:spcPct val="70000"/>
              </a:spcBef>
              <a:buFont typeface="Arial" charset="0"/>
              <a:buChar char="•"/>
              <a:tabLst>
                <a:tab pos="2632075" algn="l"/>
              </a:tabLst>
            </a:pPr>
            <a:r>
              <a:rPr lang="en-US" sz="2200" dirty="0">
                <a:solidFill>
                  <a:srgbClr val="434343"/>
                </a:solidFill>
                <a:latin typeface="+mj-lt"/>
                <a:cs typeface="Tahoma" pitchFamily="34" charset="0"/>
              </a:rPr>
              <a:t>In Ayurveda, health is not merely the absence of disease – it is a state of physical, emotional, mental, and spiritual well-being</a:t>
            </a:r>
          </a:p>
          <a:p>
            <a:pPr marL="342900" indent="-342900">
              <a:spcBef>
                <a:spcPct val="70000"/>
              </a:spcBef>
              <a:buFont typeface="Arial" charset="0"/>
              <a:buChar char="•"/>
              <a:tabLst>
                <a:tab pos="2632075" algn="l"/>
              </a:tabLst>
            </a:pPr>
            <a:r>
              <a:rPr lang="en-US" sz="2200" dirty="0">
                <a:solidFill>
                  <a:srgbClr val="434343"/>
                </a:solidFill>
                <a:latin typeface="+mj-lt"/>
                <a:cs typeface="Tahoma" pitchFamily="34" charset="0"/>
              </a:rPr>
              <a:t>Our bodymind is affected by our emotions and cultivating emotional freedom begins with awareness - awareness of our feelings, what we need, what we need to release, and what brings us joy and happiness</a:t>
            </a:r>
          </a:p>
          <a:p>
            <a:pPr marL="342900" indent="-342900">
              <a:spcBef>
                <a:spcPct val="70000"/>
              </a:spcBef>
              <a:buFont typeface="Arial" charset="0"/>
              <a:buChar char="•"/>
              <a:tabLst>
                <a:tab pos="2632075" algn="l"/>
              </a:tabLst>
            </a:pPr>
            <a:endParaRPr lang="en-US" sz="2200" dirty="0">
              <a:solidFill>
                <a:srgbClr val="434343"/>
              </a:solidFill>
              <a:latin typeface="+mj-lt"/>
              <a:cs typeface="Tahoma" pitchFamily="34" charset="0"/>
            </a:endParaRPr>
          </a:p>
        </p:txBody>
      </p:sp>
    </p:spTree>
    <p:extLst>
      <p:ext uri="{BB962C8B-B14F-4D97-AF65-F5344CB8AC3E}">
        <p14:creationId xmlns:p14="http://schemas.microsoft.com/office/powerpoint/2010/main" val="7415187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769735" y="197179"/>
            <a:ext cx="8513774" cy="914400"/>
          </a:xfrm>
          <a:prstGeom prst="rect">
            <a:avLst/>
          </a:prstGeom>
          <a:noFill/>
          <a:ln w="9525">
            <a:noFill/>
            <a:miter lim="800000"/>
            <a:headEnd/>
            <a:tailEnd/>
          </a:ln>
          <a:effectLst/>
        </p:spPr>
        <p:txBody>
          <a:bodyPr anchor="ctr"/>
          <a:lstStyle/>
          <a:p>
            <a:pPr algn="ctr">
              <a:lnSpc>
                <a:spcPct val="100000"/>
              </a:lnSpc>
              <a:spcBef>
                <a:spcPct val="0"/>
              </a:spcBef>
              <a:buFontTx/>
              <a:buNone/>
            </a:pPr>
            <a:r>
              <a:rPr lang="en-US" sz="3600" b="1" dirty="0">
                <a:solidFill>
                  <a:srgbClr val="434343"/>
                </a:solidFill>
                <a:latin typeface="+mj-lt"/>
                <a:cs typeface="Tahoma" pitchFamily="34" charset="0"/>
              </a:rPr>
              <a:t> Happiness</a:t>
            </a:r>
          </a:p>
        </p:txBody>
      </p:sp>
      <p:sp>
        <p:nvSpPr>
          <p:cNvPr id="3" name="Rectangle 5"/>
          <p:cNvSpPr>
            <a:spLocks noChangeArrowheads="1"/>
          </p:cNvSpPr>
          <p:nvPr/>
        </p:nvSpPr>
        <p:spPr bwMode="auto">
          <a:xfrm>
            <a:off x="1769735" y="1111579"/>
            <a:ext cx="10120544" cy="4298011"/>
          </a:xfrm>
          <a:prstGeom prst="rect">
            <a:avLst/>
          </a:prstGeom>
          <a:noFill/>
          <a:ln w="9525">
            <a:noFill/>
            <a:miter lim="800000"/>
            <a:headEnd/>
            <a:tailEnd/>
          </a:ln>
          <a:effectLst/>
        </p:spPr>
        <p:txBody>
          <a:bodyPr/>
          <a:lstStyle/>
          <a:p>
            <a:pPr marL="342900" indent="-342900">
              <a:spcBef>
                <a:spcPct val="70000"/>
              </a:spcBef>
              <a:buFont typeface="Arial" charset="0"/>
              <a:buChar char="•"/>
              <a:tabLst>
                <a:tab pos="2632075" algn="l"/>
              </a:tabLst>
            </a:pPr>
            <a:r>
              <a:rPr lang="en-US" sz="2400" dirty="0">
                <a:solidFill>
                  <a:srgbClr val="434343"/>
                </a:solidFill>
                <a:cs typeface="Tahoma" pitchFamily="34" charset="0"/>
              </a:rPr>
              <a:t>We all share a desire to be happy </a:t>
            </a:r>
          </a:p>
          <a:p>
            <a:pPr marL="342900" indent="-342900">
              <a:spcBef>
                <a:spcPct val="70000"/>
              </a:spcBef>
              <a:buFont typeface="Arial" charset="0"/>
              <a:buChar char="•"/>
              <a:tabLst>
                <a:tab pos="2632075" algn="l"/>
              </a:tabLst>
            </a:pPr>
            <a:r>
              <a:rPr lang="en-US" sz="2400" dirty="0">
                <a:solidFill>
                  <a:srgbClr val="434343"/>
                </a:solidFill>
                <a:cs typeface="Tahoma" pitchFamily="34" charset="0"/>
              </a:rPr>
              <a:t>We are conditioned to derive happiness from temporary, external sources -- when we identify ourselves and our happiness with objects outside ourselves, this is known as </a:t>
            </a:r>
            <a:r>
              <a:rPr lang="en-US" sz="2400" i="1" dirty="0">
                <a:solidFill>
                  <a:srgbClr val="434343"/>
                </a:solidFill>
                <a:cs typeface="Tahoma" pitchFamily="34" charset="0"/>
              </a:rPr>
              <a:t>object referral </a:t>
            </a:r>
            <a:endParaRPr lang="en-US" sz="2400" dirty="0">
              <a:solidFill>
                <a:srgbClr val="434343"/>
              </a:solidFill>
              <a:cs typeface="Tahoma" pitchFamily="34" charset="0"/>
            </a:endParaRPr>
          </a:p>
          <a:p>
            <a:pPr marL="342900" indent="-342900">
              <a:spcBef>
                <a:spcPct val="70000"/>
              </a:spcBef>
              <a:buFont typeface="Arial" charset="0"/>
              <a:buChar char="•"/>
              <a:tabLst>
                <a:tab pos="2632075" algn="l"/>
              </a:tabLst>
            </a:pPr>
            <a:r>
              <a:rPr lang="en-US" sz="2400" dirty="0">
                <a:solidFill>
                  <a:srgbClr val="434343"/>
                </a:solidFill>
                <a:cs typeface="Tahoma" pitchFamily="34" charset="0"/>
              </a:rPr>
              <a:t>The opposite of object referral is </a:t>
            </a:r>
            <a:r>
              <a:rPr lang="en-US" sz="2400" i="1" dirty="0">
                <a:solidFill>
                  <a:srgbClr val="434343"/>
                </a:solidFill>
                <a:cs typeface="Tahoma" pitchFamily="34" charset="0"/>
              </a:rPr>
              <a:t>self-referral</a:t>
            </a:r>
            <a:r>
              <a:rPr lang="en-US" sz="2400" dirty="0">
                <a:solidFill>
                  <a:srgbClr val="434343"/>
                </a:solidFill>
                <a:cs typeface="Tahoma" pitchFamily="34" charset="0"/>
              </a:rPr>
              <a:t> – we identify with our inner self and internal state of well-being that does not depend on external circumstances</a:t>
            </a:r>
          </a:p>
          <a:p>
            <a:pPr marL="342900" indent="-342900">
              <a:spcBef>
                <a:spcPct val="70000"/>
              </a:spcBef>
              <a:buFont typeface="Arial" charset="0"/>
              <a:buChar char="•"/>
              <a:tabLst>
                <a:tab pos="2632075" algn="l"/>
              </a:tabLst>
            </a:pPr>
            <a:r>
              <a:rPr lang="en-US" sz="2400" dirty="0">
                <a:solidFill>
                  <a:srgbClr val="434343"/>
                </a:solidFill>
                <a:cs typeface="Tahoma" pitchFamily="34" charset="0"/>
              </a:rPr>
              <a:t>True joy is an internal state of awareness that allows us to be happy for no reason and is independent of circumstances, events, people, and things in our lives.  Our essential nature is pure unbounded consciousness with infinite possibilities</a:t>
            </a:r>
          </a:p>
          <a:p>
            <a:pPr marL="342900" indent="-342900">
              <a:spcBef>
                <a:spcPct val="70000"/>
              </a:spcBef>
              <a:buFont typeface="Arial" charset="0"/>
              <a:buChar char="•"/>
              <a:tabLst>
                <a:tab pos="2632075" algn="l"/>
              </a:tabLst>
            </a:pPr>
            <a:endParaRPr lang="en-US" sz="2200" dirty="0">
              <a:solidFill>
                <a:srgbClr val="434343"/>
              </a:solidFill>
              <a:latin typeface="+mj-lt"/>
              <a:cs typeface="Tahoma" pitchFamily="34" charset="0"/>
            </a:endParaRPr>
          </a:p>
        </p:txBody>
      </p:sp>
    </p:spTree>
    <p:extLst>
      <p:ext uri="{BB962C8B-B14F-4D97-AF65-F5344CB8AC3E}">
        <p14:creationId xmlns:p14="http://schemas.microsoft.com/office/powerpoint/2010/main" val="20670941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130552" y="384772"/>
            <a:ext cx="7924800" cy="914400"/>
          </a:xfrm>
          <a:prstGeom prst="rect">
            <a:avLst/>
          </a:prstGeom>
          <a:noFill/>
          <a:ln w="9525">
            <a:noFill/>
            <a:miter lim="800000"/>
            <a:headEnd/>
            <a:tailEnd/>
          </a:ln>
          <a:effectLst/>
        </p:spPr>
        <p:txBody>
          <a:bodyPr anchor="ctr"/>
          <a:lstStyle/>
          <a:p>
            <a:pPr algn="ctr">
              <a:lnSpc>
                <a:spcPct val="100000"/>
              </a:lnSpc>
              <a:spcBef>
                <a:spcPct val="0"/>
              </a:spcBef>
              <a:buFontTx/>
              <a:buNone/>
            </a:pPr>
            <a:r>
              <a:rPr lang="en-US" sz="3600" b="1" dirty="0">
                <a:solidFill>
                  <a:srgbClr val="434343"/>
                </a:solidFill>
                <a:latin typeface="+mj-lt"/>
                <a:cs typeface="Tahoma" pitchFamily="34" charset="0"/>
              </a:rPr>
              <a:t> Needs</a:t>
            </a:r>
          </a:p>
        </p:txBody>
      </p:sp>
      <p:sp>
        <p:nvSpPr>
          <p:cNvPr id="3" name="Rectangle 5"/>
          <p:cNvSpPr>
            <a:spLocks noChangeArrowheads="1"/>
          </p:cNvSpPr>
          <p:nvPr/>
        </p:nvSpPr>
        <p:spPr bwMode="auto">
          <a:xfrm>
            <a:off x="1534504" y="1722257"/>
            <a:ext cx="10076507" cy="3746289"/>
          </a:xfrm>
          <a:prstGeom prst="rect">
            <a:avLst/>
          </a:prstGeom>
          <a:noFill/>
          <a:ln w="9525">
            <a:noFill/>
            <a:miter lim="800000"/>
            <a:headEnd/>
            <a:tailEnd/>
          </a:ln>
          <a:effectLst/>
        </p:spPr>
        <p:txBody>
          <a:bodyPr/>
          <a:lstStyle/>
          <a:p>
            <a:pPr>
              <a:spcBef>
                <a:spcPct val="70000"/>
              </a:spcBef>
              <a:tabLst>
                <a:tab pos="2632075" algn="l"/>
              </a:tabLst>
            </a:pPr>
            <a:r>
              <a:rPr lang="en-US" sz="2400" dirty="0">
                <a:solidFill>
                  <a:srgbClr val="434343"/>
                </a:solidFill>
              </a:rPr>
              <a:t>Fundamental Human Needs</a:t>
            </a:r>
          </a:p>
          <a:p>
            <a:pPr marL="342900" indent="-342900">
              <a:spcBef>
                <a:spcPct val="70000"/>
              </a:spcBef>
              <a:buFont typeface="Arial" charset="0"/>
              <a:buChar char="•"/>
              <a:tabLst>
                <a:tab pos="2632075" algn="l"/>
              </a:tabLst>
            </a:pPr>
            <a:endParaRPr lang="en-US" sz="2200" dirty="0">
              <a:solidFill>
                <a:srgbClr val="434343"/>
              </a:solidFill>
            </a:endParaRPr>
          </a:p>
          <a:p>
            <a:pPr marL="342900" indent="-342900">
              <a:spcBef>
                <a:spcPct val="70000"/>
              </a:spcBef>
              <a:buFont typeface="Arial" charset="0"/>
              <a:buChar char="•"/>
              <a:tabLst>
                <a:tab pos="2632075" algn="l"/>
              </a:tabLst>
            </a:pPr>
            <a:endParaRPr lang="en-US" sz="2200" dirty="0">
              <a:solidFill>
                <a:srgbClr val="434343"/>
              </a:solidFill>
            </a:endParaRPr>
          </a:p>
          <a:p>
            <a:pPr marL="342900" indent="-342900">
              <a:spcBef>
                <a:spcPct val="70000"/>
              </a:spcBef>
              <a:buFont typeface="Arial" charset="0"/>
              <a:buChar char="•"/>
              <a:tabLst>
                <a:tab pos="2632075" algn="l"/>
              </a:tabLst>
            </a:pPr>
            <a:endParaRPr lang="en-US" sz="2200" dirty="0">
              <a:solidFill>
                <a:srgbClr val="434343"/>
              </a:solidFill>
            </a:endParaRPr>
          </a:p>
          <a:p>
            <a:pPr marL="342900" indent="-342900">
              <a:spcBef>
                <a:spcPct val="70000"/>
              </a:spcBef>
              <a:buFont typeface="Arial" charset="0"/>
              <a:buChar char="•"/>
              <a:tabLst>
                <a:tab pos="2632075" algn="l"/>
              </a:tabLst>
            </a:pPr>
            <a:endParaRPr lang="en-US" sz="2200" dirty="0">
              <a:solidFill>
                <a:srgbClr val="434343"/>
              </a:solidFill>
            </a:endParaRPr>
          </a:p>
          <a:p>
            <a:pPr>
              <a:spcBef>
                <a:spcPct val="70000"/>
              </a:spcBef>
              <a:tabLst>
                <a:tab pos="2632075" algn="l"/>
              </a:tabLst>
            </a:pPr>
            <a:r>
              <a:rPr lang="en-US" sz="2200" dirty="0">
                <a:solidFill>
                  <a:srgbClr val="434343"/>
                </a:solidFill>
              </a:rPr>
              <a:t>When we perceive our physical and psychological needs are met, we feel comfort, pleasure, happiness, contentment, satisfaction and cheerfulness</a:t>
            </a:r>
          </a:p>
          <a:p>
            <a:pPr>
              <a:spcBef>
                <a:spcPct val="70000"/>
              </a:spcBef>
              <a:tabLst>
                <a:tab pos="2632075" algn="l"/>
              </a:tabLst>
            </a:pPr>
            <a:br>
              <a:rPr lang="en-US" sz="2200" b="1" dirty="0">
                <a:solidFill>
                  <a:srgbClr val="434343"/>
                </a:solidFill>
                <a:latin typeface="+mj-lt"/>
                <a:cs typeface="Tahoma" pitchFamily="34" charset="0"/>
              </a:rPr>
            </a:br>
            <a:endParaRPr lang="en-US" sz="1000" dirty="0">
              <a:solidFill>
                <a:srgbClr val="434343"/>
              </a:solidFill>
              <a:latin typeface="+mj-lt"/>
              <a:cs typeface="Tahoma" pitchFamily="34" charset="0"/>
            </a:endParaRPr>
          </a:p>
        </p:txBody>
      </p:sp>
      <p:pic>
        <p:nvPicPr>
          <p:cNvPr id="4" name="Picture 3">
            <a:extLst>
              <a:ext uri="{FF2B5EF4-FFF2-40B4-BE49-F238E27FC236}">
                <a16:creationId xmlns:a16="http://schemas.microsoft.com/office/drawing/2014/main" id="{9ABA6652-D538-4597-8AB7-D3DDDDB29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21" y="2467581"/>
            <a:ext cx="7087340" cy="1651199"/>
          </a:xfrm>
          <a:prstGeom prst="rect">
            <a:avLst/>
          </a:prstGeom>
        </p:spPr>
      </p:pic>
    </p:spTree>
    <p:extLst>
      <p:ext uri="{BB962C8B-B14F-4D97-AF65-F5344CB8AC3E}">
        <p14:creationId xmlns:p14="http://schemas.microsoft.com/office/powerpoint/2010/main" val="14274045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130552" y="67305"/>
            <a:ext cx="7924800" cy="914400"/>
          </a:xfrm>
          <a:prstGeom prst="rect">
            <a:avLst/>
          </a:prstGeom>
          <a:noFill/>
          <a:ln w="9525">
            <a:noFill/>
            <a:miter lim="800000"/>
            <a:headEnd/>
            <a:tailEnd/>
          </a:ln>
          <a:effectLst/>
        </p:spPr>
        <p:txBody>
          <a:bodyPr anchor="ctr"/>
          <a:lstStyle/>
          <a:p>
            <a:pPr algn="ctr">
              <a:lnSpc>
                <a:spcPct val="100000"/>
              </a:lnSpc>
              <a:spcBef>
                <a:spcPct val="0"/>
              </a:spcBef>
              <a:buFontTx/>
              <a:buNone/>
            </a:pPr>
            <a:r>
              <a:rPr lang="en-US" sz="3600" b="1" dirty="0">
                <a:solidFill>
                  <a:srgbClr val="434343"/>
                </a:solidFill>
                <a:latin typeface="+mj-lt"/>
                <a:cs typeface="Tahoma" pitchFamily="34" charset="0"/>
              </a:rPr>
              <a:t> Emotions</a:t>
            </a:r>
          </a:p>
        </p:txBody>
      </p:sp>
      <p:sp>
        <p:nvSpPr>
          <p:cNvPr id="3" name="Rectangle 5"/>
          <p:cNvSpPr>
            <a:spLocks noChangeArrowheads="1"/>
          </p:cNvSpPr>
          <p:nvPr/>
        </p:nvSpPr>
        <p:spPr bwMode="auto">
          <a:xfrm>
            <a:off x="1765426" y="986954"/>
            <a:ext cx="10076507" cy="5323437"/>
          </a:xfrm>
          <a:prstGeom prst="rect">
            <a:avLst/>
          </a:prstGeom>
          <a:noFill/>
          <a:ln w="9525">
            <a:noFill/>
            <a:miter lim="800000"/>
            <a:headEnd/>
            <a:tailEnd/>
          </a:ln>
          <a:effectLst/>
        </p:spPr>
        <p:txBody>
          <a:bodyPr/>
          <a:lstStyle/>
          <a:p>
            <a:pPr>
              <a:spcBef>
                <a:spcPct val="70000"/>
              </a:spcBef>
              <a:tabLst>
                <a:tab pos="2632075" algn="l"/>
              </a:tabLst>
            </a:pPr>
            <a:r>
              <a:rPr lang="en-US" sz="2200" dirty="0">
                <a:solidFill>
                  <a:srgbClr val="434343"/>
                </a:solidFill>
                <a:latin typeface="+mj-lt"/>
                <a:cs typeface="Tahoma" pitchFamily="34" charset="0"/>
              </a:rPr>
              <a:t>Emotions are derived from our perception of needs being met or not met</a:t>
            </a:r>
          </a:p>
          <a:p>
            <a:pPr>
              <a:spcBef>
                <a:spcPct val="70000"/>
              </a:spcBef>
              <a:tabLst>
                <a:tab pos="2632075" algn="l"/>
              </a:tabLst>
            </a:pPr>
            <a:r>
              <a:rPr lang="en-US" sz="2200" dirty="0">
                <a:solidFill>
                  <a:srgbClr val="434343"/>
                </a:solidFill>
                <a:latin typeface="+mj-lt"/>
                <a:cs typeface="Tahoma" pitchFamily="34" charset="0"/>
              </a:rPr>
              <a:t>Emotions are energy in motion and we feel them as sensations in our body associated with thoughts in our mind </a:t>
            </a:r>
          </a:p>
          <a:p>
            <a:pPr>
              <a:spcBef>
                <a:spcPct val="70000"/>
              </a:spcBef>
              <a:tabLst>
                <a:tab pos="2632075" algn="l"/>
              </a:tabLst>
            </a:pPr>
            <a:r>
              <a:rPr lang="en-US" sz="2200" dirty="0">
                <a:solidFill>
                  <a:srgbClr val="434343"/>
                </a:solidFill>
                <a:latin typeface="+mj-lt"/>
                <a:cs typeface="Tahoma" pitchFamily="34" charset="0"/>
              </a:rPr>
              <a:t>Two core emotions are:</a:t>
            </a:r>
          </a:p>
          <a:p>
            <a:pPr marL="800100" lvl="1" indent="-342900">
              <a:spcBef>
                <a:spcPct val="70000"/>
              </a:spcBef>
              <a:buFont typeface="Arial"/>
              <a:buChar char="•"/>
              <a:tabLst>
                <a:tab pos="2632075" algn="l"/>
              </a:tabLst>
            </a:pPr>
            <a:r>
              <a:rPr lang="en-US" sz="2200" dirty="0">
                <a:solidFill>
                  <a:srgbClr val="434343"/>
                </a:solidFill>
                <a:latin typeface="+mj-lt"/>
                <a:cs typeface="Tahoma" pitchFamily="34" charset="0"/>
              </a:rPr>
              <a:t>Comfort</a:t>
            </a:r>
            <a:r>
              <a:rPr lang="en-US" sz="2200" b="1" dirty="0">
                <a:solidFill>
                  <a:srgbClr val="434343"/>
                </a:solidFill>
                <a:latin typeface="+mj-lt"/>
                <a:cs typeface="Tahoma" pitchFamily="34" charset="0"/>
              </a:rPr>
              <a:t> </a:t>
            </a:r>
            <a:r>
              <a:rPr lang="en-US" sz="2200" dirty="0">
                <a:solidFill>
                  <a:srgbClr val="434343"/>
                </a:solidFill>
                <a:latin typeface="+mj-lt"/>
                <a:cs typeface="Tahoma" pitchFamily="34" charset="0"/>
              </a:rPr>
              <a:t>– encompasses all the feelings that move us from constriction to      expansion, including joy, peace, love, pleasure, delight, and gratitude         </a:t>
            </a:r>
          </a:p>
          <a:p>
            <a:pPr marL="800100" lvl="1" indent="-342900">
              <a:spcBef>
                <a:spcPct val="70000"/>
              </a:spcBef>
              <a:buFont typeface="Arial"/>
              <a:buChar char="•"/>
              <a:tabLst>
                <a:tab pos="2632075" algn="l"/>
              </a:tabLst>
            </a:pPr>
            <a:r>
              <a:rPr lang="en-US" sz="2200" dirty="0">
                <a:solidFill>
                  <a:srgbClr val="434343"/>
                </a:solidFill>
                <a:latin typeface="+mj-lt"/>
                <a:cs typeface="Tahoma" pitchFamily="34" charset="0"/>
              </a:rPr>
              <a:t>Discomfort – includes all the feelings that constrict us, including distress, frustration, anger, regret, fear, pain, and sadness</a:t>
            </a:r>
          </a:p>
          <a:p>
            <a:pPr marL="342900" indent="-342900">
              <a:spcBef>
                <a:spcPct val="70000"/>
              </a:spcBef>
              <a:buFont typeface="Arial" charset="0"/>
              <a:buChar char="•"/>
              <a:tabLst>
                <a:tab pos="2632075" algn="l"/>
              </a:tabLst>
            </a:pPr>
            <a:r>
              <a:rPr lang="en-US" sz="2200" dirty="0">
                <a:solidFill>
                  <a:srgbClr val="434343"/>
                </a:solidFill>
                <a:cs typeface="Tahoma" pitchFamily="34" charset="0"/>
              </a:rPr>
              <a:t>Secondary emotions based on unmet needs, if not resolved, often lead to anxiety, hostility, guilt and depression</a:t>
            </a:r>
          </a:p>
          <a:p>
            <a:pPr marL="342900" indent="-342900">
              <a:spcBef>
                <a:spcPct val="70000"/>
              </a:spcBef>
              <a:buFont typeface="Arial" charset="0"/>
              <a:buChar char="•"/>
              <a:tabLst>
                <a:tab pos="2632075" algn="l"/>
              </a:tabLst>
            </a:pPr>
            <a:r>
              <a:rPr lang="en-US" sz="2200" dirty="0">
                <a:solidFill>
                  <a:srgbClr val="434343"/>
                </a:solidFill>
              </a:rPr>
              <a:t>Feelings not fully experienced can accumulate as emotional toxins (emotional ama)  </a:t>
            </a:r>
          </a:p>
          <a:p>
            <a:pPr>
              <a:spcBef>
                <a:spcPct val="70000"/>
              </a:spcBef>
              <a:tabLst>
                <a:tab pos="2632075" algn="l"/>
              </a:tabLst>
            </a:pPr>
            <a:endParaRPr lang="en-US" sz="2200" dirty="0">
              <a:solidFill>
                <a:srgbClr val="434343"/>
              </a:solidFill>
              <a:latin typeface="+mj-lt"/>
              <a:cs typeface="Tahoma" pitchFamily="34" charset="0"/>
            </a:endParaRPr>
          </a:p>
        </p:txBody>
      </p:sp>
    </p:spTree>
    <p:extLst>
      <p:ext uri="{BB962C8B-B14F-4D97-AF65-F5344CB8AC3E}">
        <p14:creationId xmlns:p14="http://schemas.microsoft.com/office/powerpoint/2010/main" val="11739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1000"/>
                                        <p:tgtEl>
                                          <p:spTgt spid="3">
                                            <p:txEl>
                                              <p:pRg st="5" end="5"/>
                                            </p:txEl>
                                          </p:spTgt>
                                        </p:tgtEl>
                                        <p:attrNameLst>
                                          <p:attrName>ppt_x</p:attrName>
                                        </p:attrNameLst>
                                      </p:cBhvr>
                                      <p:tavLst>
                                        <p:tav tm="0">
                                          <p:val>
                                            <p:strVal val="#ppt_x-#ppt_w*1.125000"/>
                                          </p:val>
                                        </p:tav>
                                        <p:tav tm="100000">
                                          <p:val>
                                            <p:strVal val="#ppt_x"/>
                                          </p:val>
                                        </p:tav>
                                      </p:tavLst>
                                    </p:anim>
                                    <p:animEffect transition="in" filter="wipe(right)">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p:tgtEl>
                                          <p:spTgt spid="3">
                                            <p:txEl>
                                              <p:pRg st="6" end="6"/>
                                            </p:txEl>
                                          </p:spTgt>
                                        </p:tgtEl>
                                        <p:attrNameLst>
                                          <p:attrName>ppt_x</p:attrName>
                                        </p:attrNameLst>
                                      </p:cBhvr>
                                      <p:tavLst>
                                        <p:tav tm="0">
                                          <p:val>
                                            <p:strVal val="#ppt_x-#ppt_w*1.125000"/>
                                          </p:val>
                                        </p:tav>
                                        <p:tav tm="100000">
                                          <p:val>
                                            <p:strVal val="#ppt_x"/>
                                          </p:val>
                                        </p:tav>
                                      </p:tavLst>
                                    </p:anim>
                                    <p:animEffect transition="in" filter="wipe(right)">
                                      <p:cBhvr>
                                        <p:cTn id="3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130552" y="384772"/>
            <a:ext cx="7924800" cy="914400"/>
          </a:xfrm>
          <a:prstGeom prst="rect">
            <a:avLst/>
          </a:prstGeom>
          <a:noFill/>
          <a:ln w="9525">
            <a:noFill/>
            <a:miter lim="800000"/>
            <a:headEnd/>
            <a:tailEnd/>
          </a:ln>
          <a:effectLst/>
        </p:spPr>
        <p:txBody>
          <a:bodyPr anchor="ctr"/>
          <a:lstStyle/>
          <a:p>
            <a:pPr algn="ctr">
              <a:lnSpc>
                <a:spcPct val="100000"/>
              </a:lnSpc>
              <a:spcBef>
                <a:spcPct val="0"/>
              </a:spcBef>
              <a:buFontTx/>
              <a:buNone/>
            </a:pPr>
            <a:r>
              <a:rPr lang="en-US" sz="3600" b="1" dirty="0">
                <a:solidFill>
                  <a:srgbClr val="434343"/>
                </a:solidFill>
                <a:latin typeface="+mj-lt"/>
                <a:cs typeface="Tahoma" pitchFamily="34" charset="0"/>
              </a:rPr>
              <a:t> Emotions</a:t>
            </a:r>
          </a:p>
        </p:txBody>
      </p:sp>
      <p:sp>
        <p:nvSpPr>
          <p:cNvPr id="3" name="Rectangle 5"/>
          <p:cNvSpPr>
            <a:spLocks noChangeArrowheads="1"/>
          </p:cNvSpPr>
          <p:nvPr/>
        </p:nvSpPr>
        <p:spPr bwMode="auto">
          <a:xfrm>
            <a:off x="1598966" y="1299172"/>
            <a:ext cx="10063889" cy="5243671"/>
          </a:xfrm>
          <a:prstGeom prst="rect">
            <a:avLst/>
          </a:prstGeom>
          <a:noFill/>
          <a:ln w="9525">
            <a:noFill/>
            <a:miter lim="800000"/>
            <a:headEnd/>
            <a:tailEnd/>
          </a:ln>
          <a:effectLst/>
        </p:spPr>
        <p:txBody>
          <a:bodyPr/>
          <a:lstStyle/>
          <a:p>
            <a:pPr>
              <a:spcBef>
                <a:spcPct val="70000"/>
              </a:spcBef>
              <a:tabLst>
                <a:tab pos="2632075" algn="l"/>
              </a:tabLst>
            </a:pPr>
            <a:r>
              <a:rPr lang="en-US" sz="2200" dirty="0">
                <a:solidFill>
                  <a:srgbClr val="434343"/>
                </a:solidFill>
              </a:rPr>
              <a:t>We can either </a:t>
            </a:r>
            <a:r>
              <a:rPr lang="en-US" sz="2200" i="1" dirty="0">
                <a:solidFill>
                  <a:srgbClr val="434343"/>
                </a:solidFill>
              </a:rPr>
              <a:t>react</a:t>
            </a:r>
            <a:r>
              <a:rPr lang="en-US" sz="2200" dirty="0">
                <a:solidFill>
                  <a:srgbClr val="434343"/>
                </a:solidFill>
              </a:rPr>
              <a:t> to unmet needs, which is an instinctual, conditioned, and learned behavior, or we can </a:t>
            </a:r>
            <a:r>
              <a:rPr lang="en-US" sz="2200" i="1" dirty="0">
                <a:solidFill>
                  <a:srgbClr val="434343"/>
                </a:solidFill>
              </a:rPr>
              <a:t>respond,</a:t>
            </a:r>
            <a:r>
              <a:rPr lang="en-US" sz="2200" dirty="0">
                <a:solidFill>
                  <a:srgbClr val="434343"/>
                </a:solidFill>
              </a:rPr>
              <a:t> which implies being </a:t>
            </a:r>
            <a:r>
              <a:rPr lang="en-US" sz="2200" b="1" dirty="0">
                <a:solidFill>
                  <a:srgbClr val="434343"/>
                </a:solidFill>
              </a:rPr>
              <a:t>aware</a:t>
            </a:r>
            <a:r>
              <a:rPr lang="en-US" sz="2200" dirty="0">
                <a:solidFill>
                  <a:srgbClr val="434343"/>
                </a:solidFill>
              </a:rPr>
              <a:t> and having a choice</a:t>
            </a:r>
          </a:p>
          <a:p>
            <a:pPr>
              <a:spcBef>
                <a:spcPct val="70000"/>
              </a:spcBef>
              <a:tabLst>
                <a:tab pos="2632075" algn="l"/>
              </a:tabLst>
            </a:pPr>
            <a:r>
              <a:rPr lang="en-US" sz="2200" dirty="0">
                <a:solidFill>
                  <a:srgbClr val="434343"/>
                </a:solidFill>
              </a:rPr>
              <a:t>All the doshas can experience every kind of emotion, though each dosha has a tendency to react to unmet needs in different ways</a:t>
            </a:r>
          </a:p>
          <a:p>
            <a:pPr marL="800100" lvl="1" indent="-342900">
              <a:spcBef>
                <a:spcPct val="70000"/>
              </a:spcBef>
              <a:buFont typeface="Arial" charset="0"/>
              <a:buChar char="•"/>
              <a:tabLst>
                <a:tab pos="2632075" algn="l"/>
              </a:tabLst>
            </a:pPr>
            <a:r>
              <a:rPr lang="en-US" sz="2200" dirty="0">
                <a:solidFill>
                  <a:srgbClr val="434343"/>
                </a:solidFill>
              </a:rPr>
              <a:t>Vata – have a tendency to react with feelings of anxiety, fear, worry, and guilt. They are likely to blame themselves and say “what did I do wrong?”</a:t>
            </a:r>
          </a:p>
          <a:p>
            <a:pPr marL="800100" lvl="1" indent="-342900">
              <a:spcBef>
                <a:spcPct val="70000"/>
              </a:spcBef>
              <a:buFont typeface="Arial" charset="0"/>
              <a:buChar char="•"/>
              <a:tabLst>
                <a:tab pos="2632075" algn="l"/>
              </a:tabLst>
            </a:pPr>
            <a:r>
              <a:rPr lang="en-US" sz="2200" dirty="0">
                <a:solidFill>
                  <a:srgbClr val="434343"/>
                </a:solidFill>
              </a:rPr>
              <a:t>Pitta – have a tendency to feel angry or hostile. They are prone to blame others and say “what did you do wrong?”</a:t>
            </a:r>
          </a:p>
          <a:p>
            <a:pPr marL="800100" lvl="1" indent="-342900">
              <a:spcBef>
                <a:spcPct val="70000"/>
              </a:spcBef>
              <a:buFont typeface="Arial" charset="0"/>
              <a:buChar char="•"/>
              <a:tabLst>
                <a:tab pos="2632075" algn="l"/>
              </a:tabLst>
            </a:pPr>
            <a:r>
              <a:rPr lang="en-US" sz="2200" dirty="0">
                <a:solidFill>
                  <a:srgbClr val="434343"/>
                </a:solidFill>
              </a:rPr>
              <a:t>Kapha – have a tendency to become sad and discouraged.  They may ignore situations and withdraw and say “I don’t want to deal with it.”</a:t>
            </a:r>
          </a:p>
          <a:p>
            <a:pPr marL="342900" indent="-342900">
              <a:spcBef>
                <a:spcPct val="70000"/>
              </a:spcBef>
              <a:buFont typeface="Arial" charset="0"/>
              <a:buChar char="•"/>
              <a:tabLst>
                <a:tab pos="2632075" algn="l"/>
              </a:tabLst>
            </a:pPr>
            <a:endParaRPr lang="en-US" sz="2200" dirty="0">
              <a:solidFill>
                <a:srgbClr val="434343"/>
              </a:solidFill>
            </a:endParaRPr>
          </a:p>
          <a:p>
            <a:pPr>
              <a:spcBef>
                <a:spcPct val="70000"/>
              </a:spcBef>
              <a:tabLst>
                <a:tab pos="2632075" algn="l"/>
              </a:tabLst>
            </a:pPr>
            <a:br>
              <a:rPr lang="en-US" sz="2200" b="1" dirty="0">
                <a:solidFill>
                  <a:srgbClr val="434343"/>
                </a:solidFill>
                <a:latin typeface="+mj-lt"/>
                <a:cs typeface="Tahoma" pitchFamily="34" charset="0"/>
              </a:rPr>
            </a:br>
            <a:endParaRPr lang="en-US" sz="1000" dirty="0">
              <a:solidFill>
                <a:srgbClr val="434343"/>
              </a:solidFill>
              <a:latin typeface="+mj-lt"/>
              <a:cs typeface="Tahoma" pitchFamily="34" charset="0"/>
            </a:endParaRPr>
          </a:p>
        </p:txBody>
      </p:sp>
    </p:spTree>
    <p:extLst>
      <p:ext uri="{BB962C8B-B14F-4D97-AF65-F5344CB8AC3E}">
        <p14:creationId xmlns:p14="http://schemas.microsoft.com/office/powerpoint/2010/main" val="1946926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09800" y="569612"/>
            <a:ext cx="7772400" cy="1143000"/>
          </a:xfrm>
        </p:spPr>
        <p:txBody>
          <a:bodyPr>
            <a:normAutofit fontScale="90000"/>
          </a:bodyPr>
          <a:lstStyle/>
          <a:p>
            <a:r>
              <a:rPr lang="en-US" sz="4000" b="1" dirty="0">
                <a:solidFill>
                  <a:srgbClr val="434343"/>
                </a:solidFill>
              </a:rPr>
              <a:t>Seven Biological </a:t>
            </a:r>
            <a:br>
              <a:rPr lang="en-US" sz="4000" b="1" dirty="0">
                <a:solidFill>
                  <a:srgbClr val="434343"/>
                </a:solidFill>
              </a:rPr>
            </a:br>
            <a:r>
              <a:rPr lang="en-US" sz="4000" b="1" dirty="0">
                <a:solidFill>
                  <a:srgbClr val="434343"/>
                </a:solidFill>
              </a:rPr>
              <a:t>Responses </a:t>
            </a:r>
            <a:endParaRPr lang="en-US" sz="3600" b="1" dirty="0">
              <a:solidFill>
                <a:srgbClr val="434343"/>
              </a:solidFill>
            </a:endParaRPr>
          </a:p>
        </p:txBody>
      </p:sp>
      <p:sp>
        <p:nvSpPr>
          <p:cNvPr id="3" name="Rectangle 3"/>
          <p:cNvSpPr txBox="1">
            <a:spLocks noChangeArrowheads="1"/>
          </p:cNvSpPr>
          <p:nvPr/>
        </p:nvSpPr>
        <p:spPr>
          <a:xfrm>
            <a:off x="4415790" y="2150198"/>
            <a:ext cx="3360420" cy="3886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25000"/>
              </a:lnSpc>
              <a:buFont typeface="+mj-lt"/>
              <a:buAutoNum type="arabicPeriod"/>
            </a:pPr>
            <a:r>
              <a:rPr lang="en-US" sz="2400">
                <a:solidFill>
                  <a:srgbClr val="434343"/>
                </a:solidFill>
                <a:latin typeface="+mj-lt"/>
              </a:rPr>
              <a:t>Fight/Flight</a:t>
            </a:r>
          </a:p>
          <a:p>
            <a:pPr marL="457200" indent="-457200">
              <a:lnSpc>
                <a:spcPct val="125000"/>
              </a:lnSpc>
              <a:buFont typeface="+mj-lt"/>
              <a:buAutoNum type="arabicPeriod"/>
            </a:pPr>
            <a:r>
              <a:rPr lang="en-US" sz="2400">
                <a:solidFill>
                  <a:srgbClr val="434343"/>
                </a:solidFill>
                <a:latin typeface="+mj-lt"/>
              </a:rPr>
              <a:t>Reactive</a:t>
            </a:r>
          </a:p>
          <a:p>
            <a:pPr marL="457200" indent="-457200">
              <a:lnSpc>
                <a:spcPct val="125000"/>
              </a:lnSpc>
              <a:buFont typeface="+mj-lt"/>
              <a:buAutoNum type="arabicPeriod"/>
            </a:pPr>
            <a:r>
              <a:rPr lang="en-US" sz="2400">
                <a:solidFill>
                  <a:srgbClr val="434343"/>
                </a:solidFill>
                <a:latin typeface="+mj-lt"/>
              </a:rPr>
              <a:t>Restful Awareness</a:t>
            </a:r>
          </a:p>
          <a:p>
            <a:pPr marL="457200" indent="-457200">
              <a:lnSpc>
                <a:spcPct val="125000"/>
              </a:lnSpc>
              <a:buFont typeface="+mj-lt"/>
              <a:buAutoNum type="arabicPeriod"/>
            </a:pPr>
            <a:r>
              <a:rPr lang="en-US" sz="2400">
                <a:solidFill>
                  <a:srgbClr val="434343"/>
                </a:solidFill>
                <a:latin typeface="+mj-lt"/>
              </a:rPr>
              <a:t>Intuitive</a:t>
            </a:r>
          </a:p>
          <a:p>
            <a:pPr marL="457200" indent="-457200">
              <a:lnSpc>
                <a:spcPct val="125000"/>
              </a:lnSpc>
              <a:buFont typeface="+mj-lt"/>
              <a:buAutoNum type="arabicPeriod"/>
            </a:pPr>
            <a:r>
              <a:rPr lang="en-US" sz="2400">
                <a:solidFill>
                  <a:srgbClr val="434343"/>
                </a:solidFill>
                <a:latin typeface="+mj-lt"/>
              </a:rPr>
              <a:t>Creative</a:t>
            </a:r>
          </a:p>
          <a:p>
            <a:pPr marL="457200" indent="-457200">
              <a:lnSpc>
                <a:spcPct val="125000"/>
              </a:lnSpc>
              <a:buFont typeface="+mj-lt"/>
              <a:buAutoNum type="arabicPeriod"/>
            </a:pPr>
            <a:r>
              <a:rPr lang="en-US" sz="2400">
                <a:solidFill>
                  <a:srgbClr val="434343"/>
                </a:solidFill>
                <a:latin typeface="+mj-lt"/>
              </a:rPr>
              <a:t>Visionary</a:t>
            </a:r>
          </a:p>
          <a:p>
            <a:pPr marL="457200" indent="-457200">
              <a:lnSpc>
                <a:spcPct val="125000"/>
              </a:lnSpc>
              <a:buFont typeface="+mj-lt"/>
              <a:buAutoNum type="arabicPeriod"/>
            </a:pPr>
            <a:r>
              <a:rPr lang="en-US" sz="2400">
                <a:solidFill>
                  <a:srgbClr val="434343"/>
                </a:solidFill>
                <a:latin typeface="+mj-lt"/>
              </a:rPr>
              <a:t>Sacred</a:t>
            </a:r>
            <a:endParaRPr lang="en-US" sz="2400" dirty="0">
              <a:solidFill>
                <a:srgbClr val="434343"/>
              </a:solidFill>
              <a:latin typeface="+mj-lt"/>
            </a:endParaRPr>
          </a:p>
        </p:txBody>
      </p:sp>
    </p:spTree>
    <p:extLst>
      <p:ext uri="{BB962C8B-B14F-4D97-AF65-F5344CB8AC3E}">
        <p14:creationId xmlns:p14="http://schemas.microsoft.com/office/powerpoint/2010/main" val="20938642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524000" y="685801"/>
            <a:ext cx="9144000" cy="507831"/>
          </a:xfrm>
          <a:prstGeom prst="rect">
            <a:avLst/>
          </a:prstGeom>
          <a:noFill/>
          <a:ln w="9525" algn="ctr">
            <a:noFill/>
            <a:miter lim="800000"/>
            <a:headEnd/>
            <a:tailEnd/>
          </a:ln>
          <a:effectLst/>
        </p:spPr>
        <p:txBody>
          <a:bodyPr>
            <a:spAutoFit/>
          </a:bodyPr>
          <a:lstStyle/>
          <a:p>
            <a:pPr marL="342900" indent="-342900" algn="ctr">
              <a:lnSpc>
                <a:spcPct val="75000"/>
              </a:lnSpc>
              <a:spcBef>
                <a:spcPct val="75000"/>
              </a:spcBef>
            </a:pPr>
            <a:r>
              <a:rPr lang="en-US" sz="3600" b="1" dirty="0">
                <a:solidFill>
                  <a:srgbClr val="434343"/>
                </a:solidFill>
                <a:latin typeface="+mj-lt"/>
                <a:cs typeface="Tahoma" pitchFamily="34" charset="0"/>
              </a:rPr>
              <a:t>Flight/Fight Response</a:t>
            </a:r>
          </a:p>
        </p:txBody>
      </p:sp>
      <p:sp>
        <p:nvSpPr>
          <p:cNvPr id="3" name="Text Box 7"/>
          <p:cNvSpPr txBox="1">
            <a:spLocks noChangeArrowheads="1"/>
          </p:cNvSpPr>
          <p:nvPr/>
        </p:nvSpPr>
        <p:spPr bwMode="auto">
          <a:xfrm>
            <a:off x="6860603" y="1705512"/>
            <a:ext cx="4857922" cy="3774816"/>
          </a:xfrm>
          <a:prstGeom prst="rect">
            <a:avLst/>
          </a:prstGeom>
          <a:noFill/>
          <a:ln w="9525">
            <a:noFill/>
            <a:miter lim="800000"/>
            <a:headEnd/>
            <a:tailEnd/>
          </a:ln>
          <a:effectLst/>
        </p:spPr>
        <p:txBody>
          <a:bodyPr wrap="square">
            <a:spAutoFit/>
          </a:bodyPr>
          <a:lstStyle/>
          <a:p>
            <a:pPr marL="346075" indent="-346075">
              <a:lnSpc>
                <a:spcPct val="125000"/>
              </a:lnSpc>
              <a:spcBef>
                <a:spcPct val="75000"/>
              </a:spcBef>
              <a:buFont typeface="Arial" pitchFamily="34" charset="0"/>
              <a:buChar char="•"/>
            </a:pPr>
            <a:r>
              <a:rPr lang="en-US" sz="2200" dirty="0">
                <a:solidFill>
                  <a:srgbClr val="434343"/>
                </a:solidFill>
                <a:cs typeface="Tahoma" pitchFamily="34" charset="0"/>
              </a:rPr>
              <a:t>The most primitive response grounded in the survival instinct, serving to keep the body protected</a:t>
            </a:r>
          </a:p>
          <a:p>
            <a:pPr marL="346075" indent="-346075">
              <a:lnSpc>
                <a:spcPct val="125000"/>
              </a:lnSpc>
              <a:spcBef>
                <a:spcPct val="75000"/>
              </a:spcBef>
              <a:buFont typeface="Arial" pitchFamily="34" charset="0"/>
              <a:buChar char="•"/>
            </a:pPr>
            <a:r>
              <a:rPr lang="en-US" sz="2200" dirty="0">
                <a:solidFill>
                  <a:srgbClr val="434343"/>
                </a:solidFill>
                <a:cs typeface="Tahoma" pitchFamily="34" charset="0"/>
              </a:rPr>
              <a:t>Based on fear and the perception that our environment is threatening</a:t>
            </a:r>
          </a:p>
          <a:p>
            <a:pPr marL="346075" indent="-346075">
              <a:lnSpc>
                <a:spcPct val="125000"/>
              </a:lnSpc>
              <a:spcBef>
                <a:spcPct val="75000"/>
              </a:spcBef>
              <a:buFont typeface="Arial" pitchFamily="34" charset="0"/>
              <a:buChar char="•"/>
            </a:pPr>
            <a:r>
              <a:rPr lang="en-US" sz="2200" dirty="0">
                <a:solidFill>
                  <a:srgbClr val="434343"/>
                </a:solidFill>
                <a:cs typeface="Tahoma" pitchFamily="34" charset="0"/>
              </a:rPr>
              <a:t>Acute stress</a:t>
            </a:r>
          </a:p>
          <a:p>
            <a:pPr marL="346075" indent="-346075">
              <a:lnSpc>
                <a:spcPct val="125000"/>
              </a:lnSpc>
              <a:spcBef>
                <a:spcPct val="75000"/>
              </a:spcBef>
              <a:buFont typeface="Arial" pitchFamily="34" charset="0"/>
              <a:buChar char="•"/>
            </a:pPr>
            <a:endParaRPr lang="en-US" sz="2200" dirty="0">
              <a:solidFill>
                <a:srgbClr val="434343"/>
              </a:solidFill>
              <a:latin typeface="+mj-lt"/>
              <a:cs typeface="Tahoma" pitchFamily="34" charset="0"/>
            </a:endParaRPr>
          </a:p>
        </p:txBody>
      </p:sp>
      <p:sp>
        <p:nvSpPr>
          <p:cNvPr id="4" name="Rectangle 8"/>
          <p:cNvSpPr>
            <a:spLocks noChangeArrowheads="1"/>
          </p:cNvSpPr>
          <p:nvPr/>
        </p:nvSpPr>
        <p:spPr bwMode="auto">
          <a:xfrm>
            <a:off x="2540001" y="1049338"/>
            <a:ext cx="184731" cy="515526"/>
          </a:xfrm>
          <a:prstGeom prst="rect">
            <a:avLst/>
          </a:prstGeom>
          <a:noFill/>
          <a:ln w="9525">
            <a:noFill/>
            <a:miter lim="800000"/>
            <a:headEnd/>
            <a:tailEnd/>
          </a:ln>
          <a:effectLst/>
        </p:spPr>
        <p:txBody>
          <a:bodyPr wrap="none">
            <a:spAutoFit/>
          </a:bodyPr>
          <a:lstStyle/>
          <a:p>
            <a:pPr algn="l">
              <a:lnSpc>
                <a:spcPct val="125000"/>
              </a:lnSpc>
              <a:spcBef>
                <a:spcPct val="75000"/>
              </a:spcBef>
            </a:pPr>
            <a:endParaRPr lang="en-US" sz="2200" dirty="0"/>
          </a:p>
        </p:txBody>
      </p:sp>
      <p:pic>
        <p:nvPicPr>
          <p:cNvPr id="5" name="Picture 68" descr="body_fight_flight2"/>
          <p:cNvPicPr>
            <a:picLocks noChangeAspect="1" noChangeArrowheads="1"/>
          </p:cNvPicPr>
          <p:nvPr/>
        </p:nvPicPr>
        <p:blipFill>
          <a:blip r:embed="rId3"/>
          <a:srcRect/>
          <a:stretch>
            <a:fillRect/>
          </a:stretch>
        </p:blipFill>
        <p:spPr bwMode="auto">
          <a:xfrm>
            <a:off x="610890" y="1455938"/>
            <a:ext cx="5769196" cy="4802819"/>
          </a:xfrm>
          <a:prstGeom prst="rect">
            <a:avLst/>
          </a:prstGeom>
          <a:noFill/>
          <a:ln>
            <a:noFill/>
          </a:ln>
        </p:spPr>
      </p:pic>
    </p:spTree>
    <p:extLst>
      <p:ext uri="{BB962C8B-B14F-4D97-AF65-F5344CB8AC3E}">
        <p14:creationId xmlns:p14="http://schemas.microsoft.com/office/powerpoint/2010/main" val="188383426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hopraCenterTemplate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ChopraCenterTemplate_V2.potx</Template>
  <TotalTime>1585</TotalTime>
  <Words>1242</Words>
  <Application>Microsoft Office PowerPoint</Application>
  <PresentationFormat>Widescreen</PresentationFormat>
  <Paragraphs>239</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Tahoma</vt:lpstr>
      <vt:lpstr>Times New Roman</vt:lpstr>
      <vt:lpstr>Wingdings 3</vt:lpstr>
      <vt:lpstr>ChopraCenterTemplate_V2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Seven Biological  Responses </vt:lpstr>
      <vt:lpstr>PowerPoint Presentation</vt:lpstr>
      <vt:lpstr>PowerPoint Presentation</vt:lpstr>
      <vt:lpstr>PowerPoint Presentation</vt:lpstr>
      <vt:lpstr>PowerPoint Presentation</vt:lpstr>
      <vt:lpstr>Intuitive Response</vt:lpstr>
      <vt:lpstr>Creative Response</vt:lpstr>
      <vt:lpstr>Visionary Response </vt:lpstr>
      <vt:lpstr>PowerPoint Presentation</vt:lpstr>
      <vt:lpstr>Conscious Communication</vt:lpstr>
      <vt:lpstr>PowerPoint Presentation</vt:lpstr>
      <vt:lpstr>PowerPoint Presentation</vt:lpstr>
      <vt:lpstr>PowerPoint Presentation</vt:lpstr>
      <vt:lpstr>PowerPoint Presentation</vt:lpstr>
      <vt:lpstr>PowerPoint Presentation</vt:lpstr>
    </vt:vector>
  </TitlesOfParts>
  <Company>Chopra Center for Wellbeing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Gloria Lam</dc:creator>
  <cp:lastModifiedBy>Teresa Long</cp:lastModifiedBy>
  <cp:revision>105</cp:revision>
  <dcterms:created xsi:type="dcterms:W3CDTF">2011-05-27T17:12:20Z</dcterms:created>
  <dcterms:modified xsi:type="dcterms:W3CDTF">2019-08-08T20:49:36Z</dcterms:modified>
</cp:coreProperties>
</file>