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73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7E95"/>
    <a:srgbClr val="2F2F2F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660" autoAdjust="0"/>
    <p:restoredTop sz="94648" autoAdjust="0"/>
  </p:normalViewPr>
  <p:slideViewPr>
    <p:cSldViewPr snapToGrid="0" snapToObjects="1">
      <p:cViewPr varScale="1">
        <p:scale>
          <a:sx n="108" d="100"/>
          <a:sy n="108" d="100"/>
        </p:scale>
        <p:origin x="1194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62247-D353-4C3B-9B92-CB25D3B92F09}" type="datetimeFigureOut">
              <a:rPr lang="en-US" smtClean="0"/>
              <a:pPr/>
              <a:t>8/8/2019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2B10A4-75F1-4811-9CBF-D38F4A3D4A1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9ED5F9-AB4B-472F-9943-7D549F0BEA3D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2869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9ED5F9-AB4B-472F-9943-7D549F0BEA3D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41378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9ED5F9-AB4B-472F-9943-7D549F0BEA3D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14725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9ED5F9-AB4B-472F-9943-7D549F0BEA3D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7251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9ED5F9-AB4B-472F-9943-7D549F0BEA3D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8498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9ED5F9-AB4B-472F-9943-7D549F0BEA3D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4735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9ED5F9-AB4B-472F-9943-7D549F0BEA3D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450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9ED5F9-AB4B-472F-9943-7D549F0BEA3D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6210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9ED5F9-AB4B-472F-9943-7D549F0BEA3D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5582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9ED5F9-AB4B-472F-9943-7D549F0BEA3D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048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9ED5F9-AB4B-472F-9943-7D549F0BEA3D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7319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9ED5F9-AB4B-472F-9943-7D549F0BEA3D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1402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9ED5F9-AB4B-472F-9943-7D549F0BEA3D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9963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6091" y="6204111"/>
            <a:ext cx="1706880" cy="4321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63794" y="195921"/>
            <a:ext cx="1149531" cy="5101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091" y="6204111"/>
            <a:ext cx="1706880" cy="4321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63794" y="195921"/>
            <a:ext cx="1149531" cy="5101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091" y="6204111"/>
            <a:ext cx="1706880" cy="4321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6091" y="6204111"/>
            <a:ext cx="1706880" cy="43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0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63794" y="195921"/>
            <a:ext cx="1149531" cy="5101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091" y="6204111"/>
            <a:ext cx="1706880" cy="4321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63794" y="195921"/>
            <a:ext cx="1149531" cy="5101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091" y="6204111"/>
            <a:ext cx="1706880" cy="4321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63794" y="195921"/>
            <a:ext cx="1149531" cy="5101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091" y="6204111"/>
            <a:ext cx="1706880" cy="4321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63794" y="195921"/>
            <a:ext cx="1149531" cy="5101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091" y="6204111"/>
            <a:ext cx="1706880" cy="4321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63794" y="195921"/>
            <a:ext cx="1149531" cy="5101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091" y="6204111"/>
            <a:ext cx="1706880" cy="4321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63794" y="195921"/>
            <a:ext cx="1149531" cy="5101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091" y="6204111"/>
            <a:ext cx="1706880" cy="4321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63794" y="195921"/>
            <a:ext cx="1149531" cy="5101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091" y="6204111"/>
            <a:ext cx="1706880" cy="4321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63794" y="195921"/>
            <a:ext cx="1149531" cy="5101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091" y="6204111"/>
            <a:ext cx="1706880" cy="432156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743075" y="2885849"/>
            <a:ext cx="87058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bg1"/>
                </a:solidFill>
                <a:cs typeface="Arial" panose="020B0604020202020204" pitchFamily="34" charset="0"/>
              </a:rPr>
              <a:t>Your Name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bg1"/>
                </a:solidFill>
                <a:cs typeface="Arial" panose="020B0604020202020204" pitchFamily="34" charset="0"/>
              </a:rPr>
              <a:t>Instructor Title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6;p19"/>
          <p:cNvSpPr/>
          <p:nvPr/>
        </p:nvSpPr>
        <p:spPr>
          <a:xfrm>
            <a:off x="956606" y="3598979"/>
            <a:ext cx="10415028" cy="2481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1" indent="-285750">
              <a:spcBef>
                <a:spcPts val="126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F2F2F"/>
                </a:solidFill>
              </a:rPr>
              <a:t>Favor: Sweet, Sour, Salty </a:t>
            </a:r>
          </a:p>
          <a:p>
            <a:pPr marL="285750" lvl="1" indent="-285750">
              <a:spcBef>
                <a:spcPts val="126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F2F2F"/>
                </a:solidFill>
              </a:rPr>
              <a:t>Reduce: Pungent, Bitter, Astringent</a:t>
            </a:r>
            <a:endParaRPr lang="en-US" sz="1800" dirty="0"/>
          </a:p>
          <a:p>
            <a:pPr marL="285750" lvl="1" indent="-285750">
              <a:spcBef>
                <a:spcPts val="126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F2F2F"/>
                </a:solidFill>
              </a:rPr>
              <a:t>Include warm, oily, heavy and grounding foods to reduce dryness, digestive imbalances, emaciation</a:t>
            </a:r>
          </a:p>
          <a:p>
            <a:pPr marL="285750" indent="-285750">
              <a:spcBef>
                <a:spcPts val="126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F2F2F"/>
                </a:solidFill>
              </a:rPr>
              <a:t>Decrease gas and bloating by cooking with aromatic herbs (cinnamon, cardamom, bay) and chew roasted fennel seeds after meals</a:t>
            </a:r>
            <a:endParaRPr lang="en-US" sz="1800" dirty="0"/>
          </a:p>
          <a:p>
            <a:pPr marL="0" marR="0" lvl="0" indent="0" algn="l" rtl="0">
              <a:spcBef>
                <a:spcPts val="154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rgbClr val="2F2F2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29;p19"/>
          <p:cNvSpPr/>
          <p:nvPr/>
        </p:nvSpPr>
        <p:spPr>
          <a:xfrm>
            <a:off x="1592120" y="343668"/>
            <a:ext cx="9144000" cy="741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2F2F2F"/>
                </a:solidFill>
              </a:rPr>
              <a:t>Foods for the Doshas</a:t>
            </a:r>
            <a:br>
              <a:rPr lang="en-US" sz="3600" b="1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</a:br>
            <a:endParaRPr sz="3600" b="1" i="0" u="none" strike="noStrike" cap="none" dirty="0">
              <a:solidFill>
                <a:srgbClr val="2F2F2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oogle Shape;132;p19"/>
          <p:cNvPicPr preferRelativeResize="0"/>
          <p:nvPr/>
        </p:nvPicPr>
        <p:blipFill rotWithShape="1">
          <a:blip r:embed="rId3">
            <a:alphaModFix/>
          </a:blip>
          <a:srcRect t="35871" r="54570"/>
          <a:stretch/>
        </p:blipFill>
        <p:spPr>
          <a:xfrm>
            <a:off x="3602035" y="1645549"/>
            <a:ext cx="5292334" cy="195282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35;p19"/>
          <p:cNvSpPr/>
          <p:nvPr/>
        </p:nvSpPr>
        <p:spPr>
          <a:xfrm>
            <a:off x="3223633" y="903952"/>
            <a:ext cx="5481636" cy="565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3363" marR="0" lvl="0" indent="-233363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sym typeface="Arial"/>
              </a:rPr>
              <a:t>Vata</a:t>
            </a:r>
            <a:endParaRPr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90211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7;p19"/>
          <p:cNvSpPr/>
          <p:nvPr/>
        </p:nvSpPr>
        <p:spPr>
          <a:xfrm>
            <a:off x="581608" y="3769566"/>
            <a:ext cx="11943184" cy="2132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1" indent="-285750">
              <a:spcBef>
                <a:spcPts val="126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F2F2F"/>
                </a:solidFill>
              </a:rPr>
              <a:t>Favor: Sweet, Bitter, Astringent</a:t>
            </a:r>
          </a:p>
          <a:p>
            <a:pPr marL="285750" lvl="1" indent="-285750">
              <a:spcBef>
                <a:spcPts val="126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F2F2F"/>
                </a:solidFill>
              </a:rPr>
              <a:t>Reduce</a:t>
            </a:r>
            <a:r>
              <a:rPr lang="en-US" sz="1800" b="0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: Pungent, Sour, Salty</a:t>
            </a:r>
            <a:endParaRPr lang="en-US" sz="1800" dirty="0">
              <a:solidFill>
                <a:srgbClr val="2F2F2F"/>
              </a:solidFill>
            </a:endParaRPr>
          </a:p>
          <a:p>
            <a:pPr marL="285750" lvl="1" indent="-285750">
              <a:spcBef>
                <a:spcPts val="1260"/>
              </a:spcBef>
              <a:buFont typeface="Arial" panose="020B0604020202020204" pitchFamily="34" charset="0"/>
              <a:buChar char="•"/>
            </a:pPr>
            <a:r>
              <a:rPr lang="en-US" sz="1800" b="0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Include cool foods and liquids to reduce inflammation, heartburn, irritability, rashes</a:t>
            </a:r>
            <a:endParaRPr dirty="0"/>
          </a:p>
          <a:p>
            <a:pPr marL="285750" marR="0" lvl="1" indent="-285750" algn="l" rtl="0">
              <a:spcBef>
                <a:spcPts val="12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Alleviate excess acidity by cooking with cooling herbs (cumin, coriander, fennel, cilantro)</a:t>
            </a:r>
            <a:endParaRPr dirty="0"/>
          </a:p>
          <a:p>
            <a:pPr marL="0" marR="0" lvl="1" indent="0" algn="l" rtl="0">
              <a:spcBef>
                <a:spcPts val="126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2F2F2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3363" marR="0" lvl="0" indent="-80963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2F2F2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oogle Shape;131;p19"/>
          <p:cNvPicPr preferRelativeResize="0"/>
          <p:nvPr/>
        </p:nvPicPr>
        <p:blipFill rotWithShape="1">
          <a:blip r:embed="rId3">
            <a:alphaModFix/>
          </a:blip>
          <a:srcRect l="51616" t="34348" r="1391" b="5676"/>
          <a:stretch/>
        </p:blipFill>
        <p:spPr>
          <a:xfrm>
            <a:off x="3585171" y="1614642"/>
            <a:ext cx="5382285" cy="196411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36;p19"/>
          <p:cNvSpPr/>
          <p:nvPr/>
        </p:nvSpPr>
        <p:spPr>
          <a:xfrm>
            <a:off x="5542385" y="966766"/>
            <a:ext cx="1707501" cy="770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3363" marR="0" lvl="0" indent="-233363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Pitta</a:t>
            </a:r>
            <a:endParaRPr sz="3200" b="1" i="0" u="none" strike="noStrike" cap="none" dirty="0">
              <a:solidFill>
                <a:srgbClr val="2F2F2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29;p19"/>
          <p:cNvSpPr/>
          <p:nvPr/>
        </p:nvSpPr>
        <p:spPr>
          <a:xfrm>
            <a:off x="1592120" y="343668"/>
            <a:ext cx="9144000" cy="741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2F2F2F"/>
                </a:solidFill>
              </a:rPr>
              <a:t>Foods for the Doshas</a:t>
            </a:r>
            <a:br>
              <a:rPr lang="en-US" sz="3600" b="1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</a:br>
            <a:endParaRPr sz="3600" b="1" i="0" u="none" strike="noStrike" cap="none" dirty="0">
              <a:solidFill>
                <a:srgbClr val="2F2F2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24583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8;p19"/>
          <p:cNvSpPr/>
          <p:nvPr/>
        </p:nvSpPr>
        <p:spPr>
          <a:xfrm>
            <a:off x="1023042" y="3627868"/>
            <a:ext cx="9841116" cy="2419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1" indent="-285750" algn="l" rtl="0">
              <a:spcBef>
                <a:spcPts val="15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Favor: Pungent, Bitter, Astringent</a:t>
            </a:r>
          </a:p>
          <a:p>
            <a:pPr marL="285750" marR="0" lvl="1" indent="-285750" algn="l" rtl="0">
              <a:spcBef>
                <a:spcPts val="15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Reduce: Sweet, Sour, Salty</a:t>
            </a:r>
            <a:endParaRPr dirty="0"/>
          </a:p>
          <a:p>
            <a:pPr marL="285750" marR="0" lvl="0" indent="-285750" algn="l" rtl="0">
              <a:spcBef>
                <a:spcPts val="12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Include, light, dry, warm foods to reduce weight, congestion, allergies, fluid retention, sluggishness </a:t>
            </a:r>
            <a:endParaRPr sz="1800" b="0" i="0" u="none" strike="noStrike" cap="none" dirty="0">
              <a:solidFill>
                <a:srgbClr val="2F2F2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285750">
              <a:spcBef>
                <a:spcPts val="126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F2F2F"/>
                </a:solidFill>
              </a:rPr>
              <a:t>Kindle the digestion with some freshly sliced ginger before meals</a:t>
            </a:r>
            <a:endParaRPr lang="en-US" sz="1800" dirty="0"/>
          </a:p>
          <a:p>
            <a:pPr marL="0" marR="0" lvl="0" indent="0" algn="l" rtl="0">
              <a:spcBef>
                <a:spcPts val="126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2F2F2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oogle Shape;130;p19"/>
          <p:cNvPicPr preferRelativeResize="0"/>
          <p:nvPr/>
        </p:nvPicPr>
        <p:blipFill rotWithShape="1">
          <a:blip r:embed="rId3">
            <a:alphaModFix/>
          </a:blip>
          <a:srcRect l="1977" t="38547" r="54016" b="5591"/>
          <a:stretch/>
        </p:blipFill>
        <p:spPr>
          <a:xfrm>
            <a:off x="3745428" y="1804598"/>
            <a:ext cx="4653481" cy="16614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37;p19"/>
          <p:cNvSpPr/>
          <p:nvPr/>
        </p:nvSpPr>
        <p:spPr>
          <a:xfrm>
            <a:off x="5064704" y="945321"/>
            <a:ext cx="1557178" cy="568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3363" marR="0" lvl="0" indent="-233363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Kapha</a:t>
            </a:r>
            <a:endParaRPr sz="3200" b="1" i="0" u="none" strike="noStrike" cap="none" dirty="0">
              <a:solidFill>
                <a:srgbClr val="2F2F2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29;p19"/>
          <p:cNvSpPr/>
          <p:nvPr/>
        </p:nvSpPr>
        <p:spPr>
          <a:xfrm>
            <a:off x="1592120" y="343668"/>
            <a:ext cx="9144000" cy="741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2F2F2F"/>
                </a:solidFill>
              </a:rPr>
              <a:t>Foods for the Doshas</a:t>
            </a:r>
            <a:br>
              <a:rPr lang="en-US" sz="3600" b="1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</a:br>
            <a:endParaRPr sz="3600" b="1" i="0" u="none" strike="noStrike" cap="none" dirty="0">
              <a:solidFill>
                <a:srgbClr val="2F2F2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777534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3;p20"/>
          <p:cNvSpPr txBox="1">
            <a:spLocks noGrp="1"/>
          </p:cNvSpPr>
          <p:nvPr>
            <p:ph type="title"/>
          </p:nvPr>
        </p:nvSpPr>
        <p:spPr>
          <a:xfrm>
            <a:off x="1818606" y="515783"/>
            <a:ext cx="9130749" cy="921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3600"/>
              <a:buFont typeface="Arial"/>
              <a:buNone/>
            </a:pPr>
            <a:r>
              <a:rPr lang="en-US" sz="3600" b="1" dirty="0">
                <a:solidFill>
                  <a:srgbClr val="2F2F2F"/>
                </a:solidFill>
              </a:rPr>
              <a:t>Colors, Phytonutrients and Superfoods</a:t>
            </a:r>
            <a:endParaRPr sz="3600" b="1" dirty="0">
              <a:solidFill>
                <a:srgbClr val="2F2F2F"/>
              </a:solidFill>
            </a:endParaRPr>
          </a:p>
        </p:txBody>
      </p:sp>
      <p:sp>
        <p:nvSpPr>
          <p:cNvPr id="3" name="Google Shape;144;p20"/>
          <p:cNvSpPr txBox="1"/>
          <p:nvPr/>
        </p:nvSpPr>
        <p:spPr>
          <a:xfrm>
            <a:off x="502378" y="1467316"/>
            <a:ext cx="4396866" cy="4864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2200"/>
              <a:buFont typeface="Arial"/>
              <a:buChar char="•"/>
            </a:pPr>
            <a:r>
              <a:rPr lang="en-US" sz="2200" b="1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Eat the Rainbow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1" i="0" u="none" strike="noStrike" cap="none" dirty="0">
              <a:solidFill>
                <a:srgbClr val="2F2F2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rgbClr val="2F2F2F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Eat a variety of colorful foods to receive a broad spectrum of nutrients</a:t>
            </a:r>
            <a:endParaRPr dirty="0"/>
          </a:p>
          <a:p>
            <a:pPr marL="457200" marR="0" lvl="0" indent="-457200" algn="l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rgbClr val="2F2F2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rgbClr val="2F2F2F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Deep pigments in plant foods are dense with nutrients and generally have more antioxidants </a:t>
            </a:r>
            <a:endParaRPr dirty="0"/>
          </a:p>
          <a:p>
            <a:pPr marL="457200" marR="0" lvl="0" indent="-317500" algn="l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rgbClr val="2F2F2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rgbClr val="2F2F2F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Cook with color to add visual appeal and encourage appreciation of a meal</a:t>
            </a:r>
            <a:endParaRPr sz="2200" b="0" i="0" u="none" strike="noStrike" cap="none" dirty="0">
              <a:solidFill>
                <a:srgbClr val="2F2F2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46;p20"/>
          <p:cNvSpPr txBox="1"/>
          <p:nvPr/>
        </p:nvSpPr>
        <p:spPr>
          <a:xfrm>
            <a:off x="7137353" y="1437633"/>
            <a:ext cx="4989333" cy="4894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37592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2035"/>
              <a:buFont typeface="Arial"/>
              <a:buNone/>
            </a:pPr>
            <a:r>
              <a:rPr lang="en-US" sz="2035" b="1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Boost Immunity &amp; Enhance Health</a:t>
            </a:r>
            <a:endParaRPr dirty="0"/>
          </a:p>
          <a:p>
            <a:pPr marL="457200" marR="0" lvl="0" indent="-457200" algn="l" rtl="0">
              <a:spcBef>
                <a:spcPts val="2400"/>
              </a:spcBef>
              <a:spcAft>
                <a:spcPts val="0"/>
              </a:spcAft>
              <a:buClr>
                <a:srgbClr val="2F2F2F"/>
              </a:buClr>
              <a:buSzPts val="2035"/>
              <a:buFont typeface="Arial"/>
              <a:buChar char="•"/>
            </a:pPr>
            <a:r>
              <a:rPr lang="en-US" sz="2035" b="0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Phytochemicals are non-nutritive plant chemicals that have protective or disease preventive properties</a:t>
            </a:r>
            <a:endParaRPr dirty="0"/>
          </a:p>
          <a:p>
            <a:pPr marL="457200" marR="0" lvl="0" indent="-457200" algn="l" rtl="0">
              <a:spcBef>
                <a:spcPts val="2400"/>
              </a:spcBef>
              <a:spcAft>
                <a:spcPts val="0"/>
              </a:spcAft>
              <a:buClr>
                <a:srgbClr val="2F2F2F"/>
              </a:buClr>
              <a:buSzPts val="2035"/>
              <a:buFont typeface="Arial"/>
              <a:buChar char="•"/>
            </a:pPr>
            <a:r>
              <a:rPr lang="en-US" sz="2035" b="0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Benefits include protection against oxidative damage, decreased risk of cancer and heart disease</a:t>
            </a:r>
            <a:endParaRPr dirty="0"/>
          </a:p>
          <a:p>
            <a:pPr marL="457200" marR="0" lvl="0" indent="-457200" algn="l" rtl="0">
              <a:spcBef>
                <a:spcPts val="2400"/>
              </a:spcBef>
              <a:spcAft>
                <a:spcPts val="0"/>
              </a:spcAft>
              <a:buClr>
                <a:srgbClr val="2F2F2F"/>
              </a:buClr>
              <a:buSzPts val="2035"/>
              <a:buFont typeface="Arial"/>
              <a:buChar char="•"/>
            </a:pPr>
            <a:r>
              <a:rPr lang="en-US" sz="2035" b="0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The easiest way to get more phytochemicals is to eat more fruit and vegetables </a:t>
            </a:r>
            <a:endParaRPr dirty="0"/>
          </a:p>
        </p:txBody>
      </p:sp>
      <p:pic>
        <p:nvPicPr>
          <p:cNvPr id="5" name="Google Shape;147;p20"/>
          <p:cNvPicPr preferRelativeResize="0"/>
          <p:nvPr/>
        </p:nvPicPr>
        <p:blipFill rotWithShape="1">
          <a:blip r:embed="rId3">
            <a:alphaModFix/>
          </a:blip>
          <a:srcRect r="17434"/>
          <a:stretch/>
        </p:blipFill>
        <p:spPr>
          <a:xfrm>
            <a:off x="4973941" y="2093594"/>
            <a:ext cx="2088714" cy="18060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195413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4;p21"/>
          <p:cNvSpPr txBox="1">
            <a:spLocks noGrp="1"/>
          </p:cNvSpPr>
          <p:nvPr>
            <p:ph type="title"/>
          </p:nvPr>
        </p:nvSpPr>
        <p:spPr>
          <a:xfrm>
            <a:off x="2006354" y="348076"/>
            <a:ext cx="86106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3600"/>
              <a:buFont typeface="Arial"/>
              <a:buNone/>
            </a:pPr>
            <a:r>
              <a:rPr lang="en-US" sz="3600" b="1" dirty="0">
                <a:solidFill>
                  <a:srgbClr val="2F2F2F"/>
                </a:solidFill>
              </a:rPr>
              <a:t>Mindful Eating Techniques </a:t>
            </a:r>
            <a:endParaRPr dirty="0"/>
          </a:p>
        </p:txBody>
      </p:sp>
      <p:sp>
        <p:nvSpPr>
          <p:cNvPr id="3" name="Google Shape;155;p21"/>
          <p:cNvSpPr txBox="1"/>
          <p:nvPr/>
        </p:nvSpPr>
        <p:spPr>
          <a:xfrm>
            <a:off x="1578686" y="1257221"/>
            <a:ext cx="10330070" cy="5724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indent="-457200">
              <a:buClr>
                <a:srgbClr val="2F2F2F"/>
              </a:buClr>
              <a:buSzPts val="2035"/>
              <a:buFont typeface="Arial"/>
              <a:buChar char="•"/>
            </a:pPr>
            <a:endParaRPr lang="en-US" sz="2035" dirty="0">
              <a:solidFill>
                <a:srgbClr val="2F2F2F"/>
              </a:solidFill>
            </a:endParaRPr>
          </a:p>
          <a:p>
            <a:pPr marL="342900" indent="-342900">
              <a:buClr>
                <a:srgbClr val="2F2F2F"/>
              </a:buClr>
              <a:buSzPts val="2035"/>
              <a:buFont typeface="Arial" panose="020B0604020202020204" pitchFamily="34" charset="0"/>
              <a:buChar char="•"/>
            </a:pPr>
            <a:r>
              <a:rPr lang="en-US" sz="2035" b="0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Pay attention to hunger cues before you begin eating</a:t>
            </a:r>
          </a:p>
          <a:p>
            <a:pPr marL="342900" indent="-342900">
              <a:spcBef>
                <a:spcPts val="1323"/>
              </a:spcBef>
              <a:buClr>
                <a:srgbClr val="2F2F2F"/>
              </a:buClr>
              <a:buSzPts val="2035"/>
              <a:buFont typeface="Arial" panose="020B0604020202020204" pitchFamily="34" charset="0"/>
              <a:buChar char="•"/>
            </a:pPr>
            <a:r>
              <a:rPr lang="en-US" sz="2035" dirty="0">
                <a:solidFill>
                  <a:srgbClr val="2F2F2F"/>
                </a:solidFill>
              </a:rPr>
              <a:t>Eat freshly prepared meals, engage all five senses and take your time</a:t>
            </a:r>
          </a:p>
          <a:p>
            <a:pPr marL="342900" indent="-342900">
              <a:spcBef>
                <a:spcPts val="1323"/>
              </a:spcBef>
              <a:buClr>
                <a:srgbClr val="2F2F2F"/>
              </a:buClr>
              <a:buSzPts val="2035"/>
              <a:buFont typeface="Arial" panose="020B0604020202020204" pitchFamily="34" charset="0"/>
              <a:buChar char="•"/>
            </a:pPr>
            <a:r>
              <a:rPr lang="en-US" sz="2035" dirty="0">
                <a:solidFill>
                  <a:srgbClr val="2F2F2F"/>
                </a:solidFill>
              </a:rPr>
              <a:t>Eat your biggest meal in the middle of the day when </a:t>
            </a:r>
            <a:r>
              <a:rPr lang="en-US" sz="2035" dirty="0" err="1">
                <a:solidFill>
                  <a:srgbClr val="2F2F2F"/>
                </a:solidFill>
              </a:rPr>
              <a:t>agni</a:t>
            </a:r>
            <a:r>
              <a:rPr lang="en-US" sz="2035" dirty="0">
                <a:solidFill>
                  <a:srgbClr val="2F2F2F"/>
                </a:solidFill>
              </a:rPr>
              <a:t> is strongest </a:t>
            </a:r>
            <a:endParaRPr lang="en-US" sz="2400" dirty="0"/>
          </a:p>
          <a:p>
            <a:pPr marL="342900" indent="-342900">
              <a:spcBef>
                <a:spcPts val="1323"/>
              </a:spcBef>
              <a:buClr>
                <a:srgbClr val="2F2F2F"/>
              </a:buClr>
              <a:buSzPts val="2035"/>
              <a:buFont typeface="Arial" panose="020B0604020202020204" pitchFamily="34" charset="0"/>
              <a:buChar char="•"/>
            </a:pPr>
            <a:r>
              <a:rPr lang="en-US" sz="2035" dirty="0">
                <a:solidFill>
                  <a:srgbClr val="2F2F2F"/>
                </a:solidFill>
              </a:rPr>
              <a:t>Eat in a comfortable environment and be present with your food</a:t>
            </a:r>
          </a:p>
          <a:p>
            <a:pPr marL="342900" marR="0" lvl="0" indent="-342900" algn="l" rtl="0">
              <a:spcBef>
                <a:spcPts val="1323"/>
              </a:spcBef>
              <a:spcAft>
                <a:spcPts val="0"/>
              </a:spcAft>
              <a:buClr>
                <a:srgbClr val="2F2F2F"/>
              </a:buClr>
              <a:buSzPts val="2035"/>
              <a:buFont typeface="Arial" panose="020B0604020202020204" pitchFamily="34" charset="0"/>
              <a:buChar char="•"/>
            </a:pPr>
            <a:r>
              <a:rPr lang="en-US" sz="2035" b="0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Focus your attention on the sensations of eating </a:t>
            </a:r>
            <a:endParaRPr dirty="0"/>
          </a:p>
          <a:p>
            <a:pPr marL="342900" marR="0" lvl="0" indent="-342900" algn="l" rtl="0">
              <a:spcBef>
                <a:spcPts val="1425"/>
              </a:spcBef>
              <a:spcAft>
                <a:spcPts val="0"/>
              </a:spcAft>
              <a:buClr>
                <a:srgbClr val="2F2F2F"/>
              </a:buClr>
              <a:buSzPts val="2035"/>
              <a:buFont typeface="Arial" panose="020B0604020202020204" pitchFamily="34" charset="0"/>
              <a:buChar char="•"/>
            </a:pPr>
            <a:r>
              <a:rPr lang="en-US" sz="2035" dirty="0">
                <a:solidFill>
                  <a:srgbClr val="2F2F2F"/>
                </a:solidFill>
              </a:rPr>
              <a:t>Sit down to eat and enjoy your food</a:t>
            </a:r>
          </a:p>
          <a:p>
            <a:pPr marL="342900" marR="0" lvl="0" indent="-342900" algn="l" rtl="0">
              <a:spcBef>
                <a:spcPts val="1425"/>
              </a:spcBef>
              <a:spcAft>
                <a:spcPts val="0"/>
              </a:spcAft>
              <a:buClr>
                <a:srgbClr val="2F2F2F"/>
              </a:buClr>
              <a:buSzPts val="2035"/>
              <a:buFont typeface="Arial" panose="020B0604020202020204" pitchFamily="34" charset="0"/>
              <a:buChar char="•"/>
            </a:pPr>
            <a:r>
              <a:rPr lang="en-US" sz="2035" dirty="0">
                <a:solidFill>
                  <a:srgbClr val="2F2F2F"/>
                </a:solidFill>
              </a:rPr>
              <a:t>Avoid overeating, leave room for digestion</a:t>
            </a:r>
          </a:p>
          <a:p>
            <a:pPr marL="342900" marR="0" lvl="0" indent="-342900" algn="l" rtl="0">
              <a:spcBef>
                <a:spcPts val="1425"/>
              </a:spcBef>
              <a:spcAft>
                <a:spcPts val="0"/>
              </a:spcAft>
              <a:buClr>
                <a:srgbClr val="2F2F2F"/>
              </a:buClr>
              <a:buSzPts val="2035"/>
              <a:buFont typeface="Arial" panose="020B0604020202020204" pitchFamily="34" charset="0"/>
              <a:buChar char="•"/>
            </a:pPr>
            <a:r>
              <a:rPr lang="en-US" sz="2035" dirty="0">
                <a:solidFill>
                  <a:srgbClr val="2F2F2F"/>
                </a:solidFill>
              </a:rPr>
              <a:t>Reduce ice-cold foods and beverages</a:t>
            </a:r>
          </a:p>
          <a:p>
            <a:pPr marL="342900" marR="0" lvl="0" indent="-342900" algn="l" rtl="0">
              <a:spcBef>
                <a:spcPts val="1425"/>
              </a:spcBef>
              <a:spcAft>
                <a:spcPts val="0"/>
              </a:spcAft>
              <a:buClr>
                <a:srgbClr val="2F2F2F"/>
              </a:buClr>
              <a:buSzPts val="2035"/>
              <a:buFont typeface="Arial" panose="020B0604020202020204" pitchFamily="34" charset="0"/>
              <a:buChar char="•"/>
            </a:pPr>
            <a:r>
              <a:rPr lang="en-US" sz="2035" b="0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Sit quietly for a few minutes after your meal while focusing attention on body, then take a short walk</a:t>
            </a:r>
            <a:endParaRPr dirty="0"/>
          </a:p>
          <a:p>
            <a:pPr marL="457200" marR="0" lvl="0" indent="-327977" algn="l" rtl="0">
              <a:lnSpc>
                <a:spcPct val="110000"/>
              </a:lnSpc>
              <a:spcBef>
                <a:spcPts val="1323"/>
              </a:spcBef>
              <a:spcAft>
                <a:spcPts val="0"/>
              </a:spcAft>
              <a:buClr>
                <a:schemeClr val="dk1"/>
              </a:buClr>
              <a:buSzPts val="2035"/>
              <a:buFont typeface="Arial"/>
              <a:buNone/>
            </a:pPr>
            <a:endParaRPr sz="2035" b="0" i="0" u="none" strike="noStrike" cap="none" dirty="0">
              <a:solidFill>
                <a:srgbClr val="2F2F2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59009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3;p22"/>
          <p:cNvSpPr/>
          <p:nvPr/>
        </p:nvSpPr>
        <p:spPr>
          <a:xfrm>
            <a:off x="1524000" y="5334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Enlivening Health</a:t>
            </a:r>
            <a:endParaRPr dirty="0"/>
          </a:p>
        </p:txBody>
      </p:sp>
      <p:sp>
        <p:nvSpPr>
          <p:cNvPr id="3" name="Google Shape;164;p22"/>
          <p:cNvSpPr/>
          <p:nvPr/>
        </p:nvSpPr>
        <p:spPr>
          <a:xfrm>
            <a:off x="2514600" y="1795576"/>
            <a:ext cx="71628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Keep your </a:t>
            </a:r>
            <a:r>
              <a:rPr lang="en-US" sz="2200" b="0" i="0" u="none" strike="noStrike" cap="none" dirty="0" err="1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agni</a:t>
            </a:r>
            <a:r>
              <a:rPr lang="en-US" sz="2200" b="0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 strong</a:t>
            </a:r>
          </a:p>
          <a:p>
            <a:pPr marR="0" lvl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2200"/>
            </a:pPr>
            <a:endParaRPr lang="en-US" sz="2200" b="0" i="0" u="none" strike="noStrike" cap="none" dirty="0">
              <a:solidFill>
                <a:srgbClr val="2F2F2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Include all the six tastes and seven colors at every meal</a:t>
            </a:r>
            <a:endParaRPr dirty="0"/>
          </a:p>
          <a:p>
            <a:pPr marL="342900" marR="0" lvl="0" indent="-342900" algn="l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rgbClr val="2F2F2F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Eat mindfully and tune into your body. Notice which mindful eating tips are spontaneous and which require more attention</a:t>
            </a:r>
            <a:endParaRPr dirty="0"/>
          </a:p>
          <a:p>
            <a:pPr marL="342900" marR="0" lvl="0" indent="-342900" algn="l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rgbClr val="2F2F2F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Eat one meal in silence this week and record how you felt while eating</a:t>
            </a:r>
            <a:endParaRPr dirty="0"/>
          </a:p>
          <a:p>
            <a:pPr marL="342900" marR="0" lvl="0" indent="-203200" algn="l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rgbClr val="2F2F2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rgbClr val="2F2F2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37324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725146" y="2849990"/>
            <a:ext cx="87058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sz="4000" b="1" i="1" dirty="0">
                <a:solidFill>
                  <a:schemeClr val="bg1"/>
                </a:solidFill>
                <a:cs typeface="Tahoma" pitchFamily="34" charset="0"/>
              </a:rPr>
              <a:t>Perfect Health: Ayurvedic Lifestyle</a:t>
            </a:r>
          </a:p>
          <a:p>
            <a:pPr algn="ctr">
              <a:spcBef>
                <a:spcPct val="0"/>
              </a:spcBef>
              <a:buNone/>
            </a:pPr>
            <a:r>
              <a:rPr lang="en-US" sz="4000" b="1" dirty="0">
                <a:solidFill>
                  <a:schemeClr val="bg1"/>
                </a:solidFill>
                <a:cs typeface="Tahoma" pitchFamily="34" charset="0"/>
              </a:rPr>
              <a:t>Ayurvedic Nutrition</a:t>
            </a:r>
            <a:endParaRPr lang="en-US" altLang="en-US" sz="40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826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8;p15"/>
          <p:cNvSpPr txBox="1">
            <a:spLocks noGrp="1"/>
          </p:cNvSpPr>
          <p:nvPr>
            <p:ph type="title"/>
          </p:nvPr>
        </p:nvSpPr>
        <p:spPr>
          <a:xfrm>
            <a:off x="2618986" y="179633"/>
            <a:ext cx="759707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2F2F2F"/>
              </a:buClr>
              <a:buSzPts val="3600"/>
            </a:pPr>
            <a:r>
              <a:rPr lang="en-US" sz="3600" b="1">
                <a:solidFill>
                  <a:srgbClr val="2F2F2F"/>
                </a:solidFill>
              </a:rPr>
              <a:t>Agni </a:t>
            </a:r>
            <a:r>
              <a:rPr lang="en-US" sz="3600" b="1"/>
              <a:t>– </a:t>
            </a:r>
            <a:r>
              <a:rPr lang="en-US" sz="3600" b="1">
                <a:solidFill>
                  <a:srgbClr val="2F2F2F"/>
                </a:solidFill>
              </a:rPr>
              <a:t>We Are What We </a:t>
            </a:r>
            <a:r>
              <a:rPr lang="en-US" sz="3600" b="1" dirty="0">
                <a:solidFill>
                  <a:srgbClr val="2F2F2F"/>
                </a:solidFill>
              </a:rPr>
              <a:t>D</a:t>
            </a:r>
            <a:r>
              <a:rPr lang="en-US" sz="3600" b="1">
                <a:solidFill>
                  <a:srgbClr val="2F2F2F"/>
                </a:solidFill>
              </a:rPr>
              <a:t>igest</a:t>
            </a:r>
            <a:endParaRPr dirty="0"/>
          </a:p>
        </p:txBody>
      </p:sp>
      <p:sp>
        <p:nvSpPr>
          <p:cNvPr id="6" name="Google Shape;89;p15"/>
          <p:cNvSpPr txBox="1">
            <a:spLocks/>
          </p:cNvSpPr>
          <p:nvPr/>
        </p:nvSpPr>
        <p:spPr>
          <a:xfrm>
            <a:off x="1826676" y="1017833"/>
            <a:ext cx="7558091" cy="4864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>
              <a:spcBef>
                <a:spcPts val="0"/>
              </a:spcBef>
              <a:buClr>
                <a:srgbClr val="2F2F2F"/>
              </a:buClr>
              <a:buSzPts val="2200"/>
            </a:pPr>
            <a:r>
              <a:rPr lang="en-US" sz="2200" i="1" dirty="0">
                <a:solidFill>
                  <a:srgbClr val="2F2F2F"/>
                </a:solidFill>
              </a:rPr>
              <a:t>Agni</a:t>
            </a:r>
            <a:r>
              <a:rPr lang="en-US" sz="2200" dirty="0">
                <a:solidFill>
                  <a:srgbClr val="2F2F2F"/>
                </a:solidFill>
              </a:rPr>
              <a:t> = fire or ignite </a:t>
            </a:r>
            <a:endParaRPr lang="en-US" dirty="0"/>
          </a:p>
          <a:p>
            <a:pPr marL="342900">
              <a:spcBef>
                <a:spcPts val="1800"/>
              </a:spcBef>
              <a:buClr>
                <a:srgbClr val="2F2F2F"/>
              </a:buClr>
              <a:buSzPts val="2200"/>
            </a:pPr>
            <a:r>
              <a:rPr lang="en-US" sz="2200" dirty="0">
                <a:solidFill>
                  <a:srgbClr val="2F2F2F"/>
                </a:solidFill>
              </a:rPr>
              <a:t>The metabolic power responsible for extracting nourishment and eliminating toxins</a:t>
            </a:r>
          </a:p>
          <a:p>
            <a:pPr marL="342900">
              <a:spcBef>
                <a:spcPts val="1800"/>
              </a:spcBef>
              <a:buClr>
                <a:srgbClr val="2F2F2F"/>
              </a:buClr>
              <a:buSzPts val="2200"/>
            </a:pPr>
            <a:r>
              <a:rPr lang="en-US" sz="2200" dirty="0">
                <a:solidFill>
                  <a:srgbClr val="2F2F2F"/>
                </a:solidFill>
              </a:rPr>
              <a:t>Our health depends on proper digestion</a:t>
            </a:r>
            <a:endParaRPr lang="en-US" dirty="0"/>
          </a:p>
          <a:p>
            <a:pPr marL="342900">
              <a:spcBef>
                <a:spcPts val="1800"/>
              </a:spcBef>
              <a:buClr>
                <a:srgbClr val="2F2F2F"/>
              </a:buClr>
              <a:buSzPts val="2200"/>
            </a:pPr>
            <a:r>
              <a:rPr lang="en-US" sz="2200" dirty="0">
                <a:solidFill>
                  <a:srgbClr val="2F2F2F"/>
                </a:solidFill>
              </a:rPr>
              <a:t>When our digestive fire is strong and healthy, we can easily digest food and experiences. We extract the greatest level of nourishment from our diet </a:t>
            </a:r>
            <a:r>
              <a:rPr lang="en-US" sz="2200" i="1" dirty="0">
                <a:solidFill>
                  <a:srgbClr val="2F2F2F"/>
                </a:solidFill>
              </a:rPr>
              <a:t>(</a:t>
            </a:r>
            <a:r>
              <a:rPr lang="en-US" sz="2200" i="1" dirty="0" err="1">
                <a:solidFill>
                  <a:srgbClr val="2F2F2F"/>
                </a:solidFill>
              </a:rPr>
              <a:t>ojas</a:t>
            </a:r>
            <a:r>
              <a:rPr lang="en-US" sz="2200" i="1" dirty="0">
                <a:solidFill>
                  <a:srgbClr val="2F2F2F"/>
                </a:solidFill>
              </a:rPr>
              <a:t>)</a:t>
            </a:r>
            <a:endParaRPr lang="en-US" dirty="0"/>
          </a:p>
          <a:p>
            <a:pPr marL="342900">
              <a:spcBef>
                <a:spcPts val="1800"/>
              </a:spcBef>
              <a:buClr>
                <a:srgbClr val="2F2F2F"/>
              </a:buClr>
              <a:buSzPts val="2200"/>
            </a:pPr>
            <a:r>
              <a:rPr lang="en-US" sz="2200" dirty="0">
                <a:solidFill>
                  <a:srgbClr val="2F2F2F"/>
                </a:solidFill>
              </a:rPr>
              <a:t>When our digestive fire is weak or irregular, we can not properly digest even potentially nourishing substances and our body starts to accumulate toxins (</a:t>
            </a:r>
            <a:r>
              <a:rPr lang="en-US" sz="2200" i="1" dirty="0" err="1">
                <a:solidFill>
                  <a:srgbClr val="2F2F2F"/>
                </a:solidFill>
              </a:rPr>
              <a:t>ama</a:t>
            </a:r>
            <a:r>
              <a:rPr lang="en-US" sz="2200" i="1" dirty="0">
                <a:solidFill>
                  <a:srgbClr val="2F2F2F"/>
                </a:solidFill>
              </a:rPr>
              <a:t>)</a:t>
            </a:r>
          </a:p>
          <a:p>
            <a:pPr marL="342900">
              <a:spcBef>
                <a:spcPts val="1800"/>
              </a:spcBef>
              <a:buClr>
                <a:srgbClr val="2F2F2F"/>
              </a:buClr>
              <a:buSzPts val="2200"/>
            </a:pPr>
            <a:r>
              <a:rPr lang="en-US" sz="2200" dirty="0">
                <a:solidFill>
                  <a:srgbClr val="2F2F2F"/>
                </a:solidFill>
              </a:rPr>
              <a:t>We keep </a:t>
            </a:r>
            <a:r>
              <a:rPr lang="en-US" sz="2200" dirty="0" err="1">
                <a:solidFill>
                  <a:srgbClr val="2F2F2F"/>
                </a:solidFill>
              </a:rPr>
              <a:t>agni</a:t>
            </a:r>
            <a:r>
              <a:rPr lang="en-US" sz="2200" dirty="0">
                <a:solidFill>
                  <a:srgbClr val="2F2F2F"/>
                </a:solidFill>
              </a:rPr>
              <a:t> strong by eating the proper amount, eating the right foods, and by managing stress which can dampen </a:t>
            </a:r>
            <a:r>
              <a:rPr lang="en-US" sz="2200" dirty="0" err="1">
                <a:solidFill>
                  <a:srgbClr val="2F2F2F"/>
                </a:solidFill>
              </a:rPr>
              <a:t>agni</a:t>
            </a:r>
            <a:endParaRPr lang="en-US" sz="2200" dirty="0">
              <a:solidFill>
                <a:srgbClr val="2F2F2F"/>
              </a:solidFill>
            </a:endParaRPr>
          </a:p>
          <a:p>
            <a:pPr marL="342900">
              <a:spcBef>
                <a:spcPts val="1800"/>
              </a:spcBef>
              <a:buClr>
                <a:srgbClr val="2F2F2F"/>
              </a:buClr>
              <a:buSzPts val="2200"/>
            </a:pPr>
            <a:endParaRPr lang="en-US" dirty="0"/>
          </a:p>
        </p:txBody>
      </p:sp>
      <p:pic>
        <p:nvPicPr>
          <p:cNvPr id="7" name="Google Shape;91;p15"/>
          <p:cNvPicPr preferRelativeResize="0"/>
          <p:nvPr/>
        </p:nvPicPr>
        <p:blipFill rotWithShape="1">
          <a:blip r:embed="rId3">
            <a:alphaModFix/>
          </a:blip>
          <a:srcRect l="31569" t="53012" r="54720" b="24460"/>
          <a:stretch/>
        </p:blipFill>
        <p:spPr>
          <a:xfrm>
            <a:off x="9027415" y="1408848"/>
            <a:ext cx="2776658" cy="2636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15118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98;p16"/>
          <p:cNvPicPr preferRelativeResize="0"/>
          <p:nvPr/>
        </p:nvPicPr>
        <p:blipFill rotWithShape="1">
          <a:blip r:embed="rId3">
            <a:alphaModFix/>
          </a:blip>
          <a:srcRect r="1252"/>
          <a:stretch/>
        </p:blipFill>
        <p:spPr>
          <a:xfrm>
            <a:off x="2207171" y="1042563"/>
            <a:ext cx="8928907" cy="52216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289014" y="541871"/>
            <a:ext cx="8765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Agni – Maintain Health and Prevent Disease</a:t>
            </a:r>
          </a:p>
        </p:txBody>
      </p:sp>
    </p:spTree>
    <p:extLst>
      <p:ext uri="{BB962C8B-B14F-4D97-AF65-F5344CB8AC3E}">
        <p14:creationId xmlns:p14="http://schemas.microsoft.com/office/powerpoint/2010/main" val="188028836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;p17"/>
          <p:cNvSpPr txBox="1"/>
          <p:nvPr/>
        </p:nvSpPr>
        <p:spPr>
          <a:xfrm>
            <a:off x="1929819" y="1053006"/>
            <a:ext cx="5385816" cy="5462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2035"/>
              <a:buFont typeface="Arial"/>
              <a:buNone/>
            </a:pPr>
            <a:r>
              <a:rPr lang="en-US" sz="2035" b="1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Ojas - Vital Nectar of Life</a:t>
            </a:r>
            <a:endParaRPr dirty="0"/>
          </a:p>
          <a:p>
            <a:pPr marL="457200" marR="0" lvl="0" indent="-327977" algn="l" rtl="0">
              <a:spcBef>
                <a:spcPts val="814"/>
              </a:spcBef>
              <a:spcAft>
                <a:spcPts val="0"/>
              </a:spcAft>
              <a:buClr>
                <a:schemeClr val="dk1"/>
              </a:buClr>
              <a:buSzPts val="2035"/>
              <a:buFont typeface="Times"/>
              <a:buNone/>
            </a:pPr>
            <a:endParaRPr sz="2035" b="0" i="0" u="none" strike="noStrike" cap="none" dirty="0">
              <a:solidFill>
                <a:srgbClr val="2F2F2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814"/>
              </a:spcBef>
              <a:spcAft>
                <a:spcPts val="0"/>
              </a:spcAft>
              <a:buClr>
                <a:srgbClr val="2F2F2F"/>
              </a:buClr>
              <a:buSzPts val="2035"/>
              <a:buFont typeface="Times"/>
              <a:buChar char="•"/>
            </a:pPr>
            <a:r>
              <a:rPr lang="en-US" sz="2035" b="0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Feel rested upon awakening</a:t>
            </a:r>
            <a:endParaRPr dirty="0"/>
          </a:p>
          <a:p>
            <a:pPr marL="457200" marR="0" lvl="0" indent="-457200" algn="l" rtl="0">
              <a:spcBef>
                <a:spcPts val="814"/>
              </a:spcBef>
              <a:spcAft>
                <a:spcPts val="0"/>
              </a:spcAft>
              <a:buClr>
                <a:srgbClr val="2F2F2F"/>
              </a:buClr>
              <a:buSzPts val="2035"/>
              <a:buFont typeface="Times"/>
              <a:buChar char="•"/>
            </a:pPr>
            <a:r>
              <a:rPr lang="en-US" sz="2035" b="0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Skin has a healthy glow</a:t>
            </a:r>
            <a:endParaRPr dirty="0"/>
          </a:p>
          <a:p>
            <a:pPr marL="457200" marR="0" lvl="0" indent="-457200" algn="l" rtl="0">
              <a:spcBef>
                <a:spcPts val="814"/>
              </a:spcBef>
              <a:spcAft>
                <a:spcPts val="0"/>
              </a:spcAft>
              <a:buClr>
                <a:srgbClr val="2F2F2F"/>
              </a:buClr>
              <a:buSzPts val="2035"/>
              <a:buFont typeface="Times"/>
              <a:buChar char="•"/>
            </a:pPr>
            <a:r>
              <a:rPr lang="en-US" sz="2035" b="0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Tongue is pink and clear</a:t>
            </a:r>
            <a:endParaRPr dirty="0"/>
          </a:p>
          <a:p>
            <a:pPr marL="457200" marR="0" lvl="0" indent="-457200" algn="l" rtl="0">
              <a:spcBef>
                <a:spcPts val="814"/>
              </a:spcBef>
              <a:spcAft>
                <a:spcPts val="0"/>
              </a:spcAft>
              <a:buClr>
                <a:srgbClr val="2F2F2F"/>
              </a:buClr>
              <a:buSzPts val="2035"/>
              <a:buFont typeface="Times"/>
              <a:buChar char="•"/>
            </a:pPr>
            <a:r>
              <a:rPr lang="en-US" sz="2035" b="0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Body feels light, regardless of your weight</a:t>
            </a:r>
            <a:endParaRPr dirty="0"/>
          </a:p>
          <a:p>
            <a:pPr marL="457200" marR="0" lvl="0" indent="-457200" algn="l" rtl="0">
              <a:spcBef>
                <a:spcPts val="814"/>
              </a:spcBef>
              <a:spcAft>
                <a:spcPts val="0"/>
              </a:spcAft>
              <a:buClr>
                <a:srgbClr val="2F2F2F"/>
              </a:buClr>
              <a:buSzPts val="2035"/>
              <a:buFont typeface="Times"/>
              <a:buChar char="•"/>
            </a:pPr>
            <a:r>
              <a:rPr lang="en-US" sz="2035" b="0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Feel centered throughout the day</a:t>
            </a:r>
            <a:endParaRPr dirty="0"/>
          </a:p>
          <a:p>
            <a:pPr marL="457200" marR="0" lvl="0" indent="-457200" algn="l" rtl="0">
              <a:spcBef>
                <a:spcPts val="814"/>
              </a:spcBef>
              <a:spcAft>
                <a:spcPts val="0"/>
              </a:spcAft>
              <a:buClr>
                <a:srgbClr val="2F2F2F"/>
              </a:buClr>
              <a:buSzPts val="2035"/>
              <a:buFont typeface="Times"/>
              <a:buChar char="•"/>
            </a:pPr>
            <a:r>
              <a:rPr lang="en-US" sz="2035" b="0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Digestion is strong without bloating</a:t>
            </a:r>
            <a:endParaRPr dirty="0"/>
          </a:p>
          <a:p>
            <a:pPr marL="457200" marR="0" lvl="0" indent="-457200" algn="l" rtl="0">
              <a:spcBef>
                <a:spcPts val="814"/>
              </a:spcBef>
              <a:spcAft>
                <a:spcPts val="0"/>
              </a:spcAft>
              <a:buClr>
                <a:srgbClr val="2F2F2F"/>
              </a:buClr>
              <a:buSzPts val="2035"/>
              <a:buFont typeface="Times"/>
              <a:buChar char="•"/>
            </a:pPr>
            <a:r>
              <a:rPr lang="en-US" sz="2035" b="0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Feel energized &amp; enthusiastic</a:t>
            </a:r>
            <a:endParaRPr dirty="0"/>
          </a:p>
          <a:p>
            <a:pPr marL="457200" marR="0" lvl="0" indent="-457200" algn="l" rtl="0">
              <a:spcBef>
                <a:spcPts val="814"/>
              </a:spcBef>
              <a:spcAft>
                <a:spcPts val="0"/>
              </a:spcAft>
              <a:buClr>
                <a:srgbClr val="2F2F2F"/>
              </a:buClr>
              <a:buSzPts val="2035"/>
              <a:buFont typeface="Times"/>
              <a:buChar char="•"/>
            </a:pPr>
            <a:r>
              <a:rPr lang="en-US" sz="2035" b="0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Mind is clear</a:t>
            </a:r>
            <a:endParaRPr dirty="0"/>
          </a:p>
          <a:p>
            <a:pPr marL="457200" marR="0" lvl="0" indent="-457200" algn="l" rtl="0">
              <a:spcBef>
                <a:spcPts val="814"/>
              </a:spcBef>
              <a:spcAft>
                <a:spcPts val="0"/>
              </a:spcAft>
              <a:buClr>
                <a:srgbClr val="2F2F2F"/>
              </a:buClr>
              <a:buSzPts val="2035"/>
              <a:buFont typeface="Times"/>
              <a:buChar char="•"/>
            </a:pPr>
            <a:r>
              <a:rPr lang="en-US" sz="2035" b="0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Body has a pleasant smell</a:t>
            </a:r>
            <a:endParaRPr dirty="0"/>
          </a:p>
          <a:p>
            <a:pPr marL="457200" marR="0" lvl="0" indent="-457200" algn="l" rtl="0">
              <a:spcBef>
                <a:spcPts val="814"/>
              </a:spcBef>
              <a:spcAft>
                <a:spcPts val="0"/>
              </a:spcAft>
              <a:buClr>
                <a:srgbClr val="2F2F2F"/>
              </a:buClr>
              <a:buSzPts val="2035"/>
              <a:buFont typeface="Times"/>
              <a:buChar char="•"/>
            </a:pPr>
            <a:r>
              <a:rPr lang="en-US" sz="2035" b="0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Rarely get sick</a:t>
            </a:r>
            <a:endParaRPr sz="2035" b="0" i="0" u="none" strike="noStrike" cap="none" dirty="0">
              <a:solidFill>
                <a:srgbClr val="2F2F2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05;p17"/>
          <p:cNvSpPr txBox="1"/>
          <p:nvPr/>
        </p:nvSpPr>
        <p:spPr>
          <a:xfrm>
            <a:off x="1669915" y="176448"/>
            <a:ext cx="9144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Ojas and Ama</a:t>
            </a:r>
            <a:endParaRPr sz="3600" b="1" i="0" u="none" strike="noStrike" cap="none" dirty="0">
              <a:solidFill>
                <a:srgbClr val="2F2F2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06;p17"/>
          <p:cNvSpPr/>
          <p:nvPr/>
        </p:nvSpPr>
        <p:spPr>
          <a:xfrm>
            <a:off x="6955417" y="1053006"/>
            <a:ext cx="4493744" cy="5546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Ama - Toxic Residue </a:t>
            </a:r>
            <a:endParaRPr dirty="0"/>
          </a:p>
          <a:p>
            <a:pPr marL="457200" marR="0" lvl="0" indent="-3429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None/>
            </a:pPr>
            <a:endParaRPr sz="1800" b="0" i="0" u="none" strike="noStrike" cap="none" dirty="0">
              <a:solidFill>
                <a:srgbClr val="2F2F2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800"/>
              </a:spcBef>
              <a:spcAft>
                <a:spcPts val="0"/>
              </a:spcAft>
              <a:buClr>
                <a:srgbClr val="2F2F2F"/>
              </a:buClr>
              <a:buSzPts val="2000"/>
              <a:buFont typeface="Times"/>
              <a:buChar char="•"/>
            </a:pPr>
            <a:r>
              <a:rPr lang="en-US" sz="2000" b="0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Bad breath</a:t>
            </a:r>
            <a:endParaRPr dirty="0"/>
          </a:p>
          <a:p>
            <a:pPr marL="457200" marR="0" lvl="0" indent="-457200" algn="l" rtl="0">
              <a:spcBef>
                <a:spcPts val="800"/>
              </a:spcBef>
              <a:spcAft>
                <a:spcPts val="0"/>
              </a:spcAft>
              <a:buClr>
                <a:srgbClr val="2F2F2F"/>
              </a:buClr>
              <a:buSzPts val="2000"/>
              <a:buFont typeface="Times"/>
              <a:buChar char="•"/>
            </a:pPr>
            <a:r>
              <a:rPr lang="en-US" sz="2000" b="0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Coated tongue</a:t>
            </a:r>
            <a:endParaRPr dirty="0"/>
          </a:p>
          <a:p>
            <a:pPr marL="457200" marR="0" lvl="0" indent="-457200" algn="l" rtl="0">
              <a:spcBef>
                <a:spcPts val="800"/>
              </a:spcBef>
              <a:spcAft>
                <a:spcPts val="0"/>
              </a:spcAft>
              <a:buClr>
                <a:srgbClr val="2F2F2F"/>
              </a:buClr>
              <a:buSzPts val="2000"/>
              <a:buFont typeface="Times"/>
              <a:buChar char="•"/>
            </a:pPr>
            <a:r>
              <a:rPr lang="en-US" sz="2000" b="0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Dull appetite</a:t>
            </a:r>
            <a:endParaRPr dirty="0"/>
          </a:p>
          <a:p>
            <a:pPr marL="457200" marR="0" lvl="0" indent="-457200" algn="l" rtl="0">
              <a:spcBef>
                <a:spcPts val="800"/>
              </a:spcBef>
              <a:spcAft>
                <a:spcPts val="0"/>
              </a:spcAft>
              <a:buClr>
                <a:srgbClr val="2F2F2F"/>
              </a:buClr>
              <a:buSzPts val="2000"/>
              <a:buFont typeface="Times"/>
              <a:buChar char="•"/>
            </a:pPr>
            <a:r>
              <a:rPr lang="en-US" sz="2000" b="0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Delicate digestion </a:t>
            </a:r>
            <a:endParaRPr dirty="0"/>
          </a:p>
          <a:p>
            <a:pPr marL="457200" marR="0" lvl="0" indent="-457200" algn="l" rtl="0">
              <a:spcBef>
                <a:spcPts val="800"/>
              </a:spcBef>
              <a:spcAft>
                <a:spcPts val="0"/>
              </a:spcAft>
              <a:buClr>
                <a:srgbClr val="2F2F2F"/>
              </a:buClr>
              <a:buSzPts val="2000"/>
              <a:buFont typeface="Times"/>
              <a:buChar char="•"/>
            </a:pPr>
            <a:r>
              <a:rPr lang="en-US" sz="2000" b="0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Generalized pain</a:t>
            </a:r>
            <a:endParaRPr dirty="0"/>
          </a:p>
          <a:p>
            <a:pPr marL="457200" marR="0" lvl="0" indent="-457200" algn="l" rtl="0">
              <a:spcBef>
                <a:spcPts val="800"/>
              </a:spcBef>
              <a:spcAft>
                <a:spcPts val="0"/>
              </a:spcAft>
              <a:buClr>
                <a:srgbClr val="2F2F2F"/>
              </a:buClr>
              <a:buSzPts val="2000"/>
              <a:buFont typeface="Times"/>
              <a:buChar char="•"/>
            </a:pPr>
            <a:r>
              <a:rPr lang="en-US" sz="2000" b="0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Fatigue</a:t>
            </a:r>
            <a:endParaRPr dirty="0"/>
          </a:p>
          <a:p>
            <a:pPr marL="457200" marR="0" lvl="0" indent="-457200" algn="l" rtl="0">
              <a:spcBef>
                <a:spcPts val="800"/>
              </a:spcBef>
              <a:spcAft>
                <a:spcPts val="0"/>
              </a:spcAft>
              <a:buClr>
                <a:srgbClr val="2F2F2F"/>
              </a:buClr>
              <a:buSzPts val="2000"/>
              <a:buFont typeface="Times"/>
              <a:buChar char="•"/>
            </a:pPr>
            <a:r>
              <a:rPr lang="en-US" sz="2000" b="0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Depression</a:t>
            </a:r>
            <a:endParaRPr dirty="0"/>
          </a:p>
          <a:p>
            <a:pPr marL="457200" marR="0" lvl="0" indent="-457200" algn="l" rtl="0">
              <a:spcBef>
                <a:spcPts val="800"/>
              </a:spcBef>
              <a:spcAft>
                <a:spcPts val="0"/>
              </a:spcAft>
              <a:buClr>
                <a:srgbClr val="2F2F2F"/>
              </a:buClr>
              <a:buSzPts val="2000"/>
              <a:buFont typeface="Times"/>
              <a:buChar char="•"/>
            </a:pPr>
            <a:r>
              <a:rPr lang="en-US" sz="2000" b="0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Susceptibility to infections</a:t>
            </a:r>
            <a:endParaRPr dirty="0"/>
          </a:p>
          <a:p>
            <a:pPr marL="457200" marR="0" lvl="0" indent="-457200" algn="l" rtl="0">
              <a:spcBef>
                <a:spcPts val="800"/>
              </a:spcBef>
              <a:spcAft>
                <a:spcPts val="0"/>
              </a:spcAft>
              <a:buClr>
                <a:srgbClr val="2F2F2F"/>
              </a:buClr>
              <a:buSzPts val="2000"/>
              <a:buFont typeface="Times"/>
              <a:buChar char="•"/>
            </a:pPr>
            <a:r>
              <a:rPr lang="en-US" sz="2000" b="0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Sluggish or irritable elimination</a:t>
            </a:r>
            <a:endParaRPr dirty="0"/>
          </a:p>
          <a:p>
            <a:pPr marL="457200" marR="0" lvl="0" indent="-457200" algn="l" rtl="0">
              <a:spcBef>
                <a:spcPts val="800"/>
              </a:spcBef>
              <a:spcAft>
                <a:spcPts val="0"/>
              </a:spcAft>
              <a:buClr>
                <a:srgbClr val="2F2F2F"/>
              </a:buClr>
              <a:buSzPts val="2000"/>
              <a:buFont typeface="Times"/>
              <a:buChar char="•"/>
            </a:pPr>
            <a:r>
              <a:rPr lang="en-US" sz="2000" b="0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Difficulty manifesting intentions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328274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5;p17"/>
          <p:cNvSpPr txBox="1"/>
          <p:nvPr/>
        </p:nvSpPr>
        <p:spPr>
          <a:xfrm>
            <a:off x="1524000" y="520633"/>
            <a:ext cx="9144000" cy="533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ctr"/>
            <a:r>
              <a:rPr lang="en-US" sz="3600" b="1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Microbiome </a:t>
            </a:r>
            <a:r>
              <a:rPr lang="en-US" sz="3600" b="1" dirty="0"/>
              <a:t>– </a:t>
            </a:r>
            <a:r>
              <a:rPr lang="en-US" sz="3600" b="1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3600" b="1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mportant for Digestion</a:t>
            </a:r>
            <a:endParaRPr sz="3600" b="1" i="0" u="none" strike="noStrike" cap="none" dirty="0">
              <a:solidFill>
                <a:srgbClr val="2F2F2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B8CF3F-F8DF-42EC-A103-EB440D88D429}"/>
              </a:ext>
            </a:extLst>
          </p:cNvPr>
          <p:cNvSpPr txBox="1"/>
          <p:nvPr/>
        </p:nvSpPr>
        <p:spPr>
          <a:xfrm>
            <a:off x="317551" y="1481630"/>
            <a:ext cx="775908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F2F2F"/>
                </a:solidFill>
              </a:rPr>
              <a:t>The microbiome is a vast colony of micro-organisms that inhabit our body, including bacteria and other microbes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2F2F2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F2F2F"/>
                </a:solidFill>
              </a:rPr>
              <a:t>These microbes live mainly in our digestive tract, but also on our skin, in our mouth, and in other locations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2F2F2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F2F2F"/>
                </a:solidFill>
              </a:rPr>
              <a:t>Most are beneficial for our health.  Microbiome help to digest our food, regulate hormones and immune system, and influence our nervous system and emotions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2F2F2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F2F2F"/>
                </a:solidFill>
              </a:rPr>
              <a:t>In your daily life, the choices we make about what we eat can make the greatest difference in cultivating a healthy gut microbiome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2F2F2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F2F2F"/>
                </a:solidFill>
              </a:rPr>
              <a:t>Avoid refined and processed foods and favor fresh, real food, you can be assured that you are nurturing your microbiome and bodymind with the highest quality, anti-inflammatory nutrition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474EC9-4D04-436E-BB6B-F1C3FFC02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5930" y="1740262"/>
            <a:ext cx="4126070" cy="33046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5673" y="6616931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77209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5;p18"/>
          <p:cNvSpPr txBox="1">
            <a:spLocks noGrp="1"/>
          </p:cNvSpPr>
          <p:nvPr>
            <p:ph type="title"/>
          </p:nvPr>
        </p:nvSpPr>
        <p:spPr>
          <a:xfrm>
            <a:off x="2209800" y="298580"/>
            <a:ext cx="7772400" cy="550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3600"/>
              <a:buFont typeface="Arial"/>
              <a:buNone/>
            </a:pPr>
            <a:r>
              <a:rPr lang="en-US" sz="3600" b="1" dirty="0">
                <a:solidFill>
                  <a:srgbClr val="2F2F2F"/>
                </a:solidFill>
              </a:rPr>
              <a:t>The Six Tastes of Life</a:t>
            </a:r>
            <a:endParaRPr sz="3600" b="1" dirty="0">
              <a:solidFill>
                <a:srgbClr val="2F2F2F"/>
              </a:solidFill>
            </a:endParaRPr>
          </a:p>
        </p:txBody>
      </p:sp>
      <p:pic>
        <p:nvPicPr>
          <p:cNvPr id="3" name="Google Shape;11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6245" y="1324947"/>
            <a:ext cx="9853126" cy="47586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700237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5;p18"/>
          <p:cNvSpPr txBox="1">
            <a:spLocks noGrp="1"/>
          </p:cNvSpPr>
          <p:nvPr>
            <p:ph type="title"/>
          </p:nvPr>
        </p:nvSpPr>
        <p:spPr>
          <a:xfrm>
            <a:off x="2209800" y="94394"/>
            <a:ext cx="7772400" cy="550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3600"/>
              <a:buFont typeface="Arial"/>
              <a:buNone/>
            </a:pPr>
            <a:r>
              <a:rPr lang="en-US" sz="3600" b="1" dirty="0">
                <a:solidFill>
                  <a:srgbClr val="2F2F2F"/>
                </a:solidFill>
              </a:rPr>
              <a:t>The Six Tastes of Life</a:t>
            </a:r>
            <a:endParaRPr sz="3600" b="1" dirty="0">
              <a:solidFill>
                <a:srgbClr val="2F2F2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DF602E-E50A-4BAE-874D-67BBA8229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104" y="1341974"/>
            <a:ext cx="1231729" cy="13111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FE4F45-57DE-45E2-BBF5-0CECD252C8B0}"/>
              </a:ext>
            </a:extLst>
          </p:cNvPr>
          <p:cNvSpPr txBox="1"/>
          <p:nvPr/>
        </p:nvSpPr>
        <p:spPr>
          <a:xfrm>
            <a:off x="4877540" y="1398490"/>
            <a:ext cx="51046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Proteins, carbohydrates, and fats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 nutritive, builds tissue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Grains, dairy, starchy vegetables, fruits, bread, pasta, nuts, seeds, oils, sweeteners, eggs, animal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Primary elements: Earth and Water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436878-F2C1-4AE0-BB31-BB31752D0028}"/>
              </a:ext>
            </a:extLst>
          </p:cNvPr>
          <p:cNvSpPr txBox="1"/>
          <p:nvPr/>
        </p:nvSpPr>
        <p:spPr>
          <a:xfrm>
            <a:off x="4877540" y="3143295"/>
            <a:ext cx="51046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Organic acids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Promotes appetite and digestion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Citrus fruits, berries, tomatoes, yogurt, cheese, fermented foods, pickles, vinegar, alcohol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Primary elements: Earth and Fire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F853C4-F157-4539-B8FF-F9CA49034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8105" y="2951946"/>
            <a:ext cx="1231729" cy="13368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52D98F-D2CD-41AF-A425-BF6C663ECDC9}"/>
              </a:ext>
            </a:extLst>
          </p:cNvPr>
          <p:cNvSpPr txBox="1"/>
          <p:nvPr/>
        </p:nvSpPr>
        <p:spPr>
          <a:xfrm>
            <a:off x="4877540" y="5014402"/>
            <a:ext cx="51046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Mineral salts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Promotes digestion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Salt, sea vegetables, fish, shellfish, animal products, soy sauce, condiments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Primary elements: Fire and Water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757DFE-56B0-4272-A644-54844197C1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8104" y="4736251"/>
            <a:ext cx="1352727" cy="150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364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5;p18"/>
          <p:cNvSpPr txBox="1">
            <a:spLocks noGrp="1"/>
          </p:cNvSpPr>
          <p:nvPr>
            <p:ph type="title"/>
          </p:nvPr>
        </p:nvSpPr>
        <p:spPr>
          <a:xfrm>
            <a:off x="2209800" y="94394"/>
            <a:ext cx="7772400" cy="550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3600"/>
              <a:buFont typeface="Arial"/>
              <a:buNone/>
            </a:pPr>
            <a:r>
              <a:rPr lang="en-US" sz="3600" b="1" dirty="0">
                <a:solidFill>
                  <a:srgbClr val="2F2F2F"/>
                </a:solidFill>
              </a:rPr>
              <a:t>The Six Tastes of Life</a:t>
            </a:r>
            <a:endParaRPr sz="3600" b="1" dirty="0">
              <a:solidFill>
                <a:srgbClr val="2F2F2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FE4F45-57DE-45E2-BBF5-0CECD252C8B0}"/>
              </a:ext>
            </a:extLst>
          </p:cNvPr>
          <p:cNvSpPr txBox="1"/>
          <p:nvPr/>
        </p:nvSpPr>
        <p:spPr>
          <a:xfrm>
            <a:off x="5009080" y="1253635"/>
            <a:ext cx="51046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Essential oils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Stimulates digestion and detoxification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Peppers, ginger, radishes, onions, garlic, turmeric, cinnamon, cloves, basil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Primary elements: Fire and Air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436878-F2C1-4AE0-BB31-BB31752D0028}"/>
              </a:ext>
            </a:extLst>
          </p:cNvPr>
          <p:cNvSpPr txBox="1"/>
          <p:nvPr/>
        </p:nvSpPr>
        <p:spPr>
          <a:xfrm>
            <a:off x="5009080" y="3128838"/>
            <a:ext cx="51046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Alkaloids, glycosides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Anti-inflammatory and detoxifying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Green and yellow vegetables, green leafy vegetables, rosemary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Primary elements: Air and Space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52D98F-D2CD-41AF-A425-BF6C663ECDC9}"/>
              </a:ext>
            </a:extLst>
          </p:cNvPr>
          <p:cNvSpPr txBox="1"/>
          <p:nvPr/>
        </p:nvSpPr>
        <p:spPr>
          <a:xfrm>
            <a:off x="5009080" y="5004041"/>
            <a:ext cx="51046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Tannins, fiber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Healing, compacting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Beans, legumes, vegetables, apples, pomegranates, nuts, non-herbal teas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Primary elements: Earth and 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455A4F-BD77-4B96-A5AB-A972A60DA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1067" y="1128549"/>
            <a:ext cx="1362161" cy="1351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B40193-BE73-4299-BB5B-7EF52EE2E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658" y="2963373"/>
            <a:ext cx="1277570" cy="1351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01077A-8C36-4A88-AC9B-E58E7B5D67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5658" y="4759615"/>
            <a:ext cx="1375230" cy="146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32884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ChopraCenterTemplate_V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ChopraCenterTemplate_V2.potx</Template>
  <TotalTime>1573</TotalTime>
  <Words>941</Words>
  <Application>Microsoft Office PowerPoint</Application>
  <PresentationFormat>Widescreen</PresentationFormat>
  <Paragraphs>134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Tahoma</vt:lpstr>
      <vt:lpstr>Times</vt:lpstr>
      <vt:lpstr>ChopraCenterTemplate_V2</vt:lpstr>
      <vt:lpstr>PowerPoint Presentation</vt:lpstr>
      <vt:lpstr>PowerPoint Presentation</vt:lpstr>
      <vt:lpstr>Agni – We Are What We Digest</vt:lpstr>
      <vt:lpstr>PowerPoint Presentation</vt:lpstr>
      <vt:lpstr>PowerPoint Presentation</vt:lpstr>
      <vt:lpstr>PowerPoint Presentation</vt:lpstr>
      <vt:lpstr>The Six Tastes of Life</vt:lpstr>
      <vt:lpstr>The Six Tastes of Life</vt:lpstr>
      <vt:lpstr>The Six Tastes of Life</vt:lpstr>
      <vt:lpstr>PowerPoint Presentation</vt:lpstr>
      <vt:lpstr>PowerPoint Presentation</vt:lpstr>
      <vt:lpstr>PowerPoint Presentation</vt:lpstr>
      <vt:lpstr>Colors, Phytonutrients and Superfoods</vt:lpstr>
      <vt:lpstr>Mindful Eating Techniques </vt:lpstr>
      <vt:lpstr>PowerPoint Presentation</vt:lpstr>
    </vt:vector>
  </TitlesOfParts>
  <Company>Chopra Center for Wellbeing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Gloria Lam</dc:creator>
  <cp:lastModifiedBy>Teresa Long</cp:lastModifiedBy>
  <cp:revision>104</cp:revision>
  <dcterms:created xsi:type="dcterms:W3CDTF">2011-05-27T17:12:20Z</dcterms:created>
  <dcterms:modified xsi:type="dcterms:W3CDTF">2019-08-08T20:38:11Z</dcterms:modified>
</cp:coreProperties>
</file>