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92" r:id="rId4"/>
    <p:sldId id="291" r:id="rId5"/>
    <p:sldId id="290" r:id="rId6"/>
    <p:sldId id="298" r:id="rId7"/>
    <p:sldId id="289" r:id="rId8"/>
    <p:sldId id="288" r:id="rId9"/>
    <p:sldId id="287" r:id="rId10"/>
    <p:sldId id="286" r:id="rId11"/>
    <p:sldId id="285" r:id="rId12"/>
    <p:sldId id="284" r:id="rId13"/>
    <p:sldId id="297" r:id="rId14"/>
    <p:sldId id="282" r:id="rId15"/>
    <p:sldId id="281" r:id="rId16"/>
    <p:sldId id="280" r:id="rId17"/>
    <p:sldId id="293" r:id="rId18"/>
    <p:sldId id="294" r:id="rId19"/>
    <p:sldId id="295" r:id="rId20"/>
    <p:sldId id="296" r:id="rId21"/>
  </p:sldIdLst>
  <p:sldSz cx="12192000" cy="6858000"/>
  <p:notesSz cx="6858000" cy="9144000"/>
  <p:custDataLst>
    <p:tags r:id="rId2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7E95"/>
    <a:srgbClr val="2F2F2F"/>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511" autoAdjust="0"/>
    <p:restoredTop sz="94674" autoAdjust="0"/>
  </p:normalViewPr>
  <p:slideViewPr>
    <p:cSldViewPr snapToGrid="0" snapToObjects="1">
      <p:cViewPr varScale="1">
        <p:scale>
          <a:sx n="103" d="100"/>
          <a:sy n="103" d="100"/>
        </p:scale>
        <p:origin x="114" y="222"/>
      </p:cViewPr>
      <p:guideLst>
        <p:guide orient="horz" pos="2160"/>
        <p:guide pos="3840"/>
      </p:guideLst>
    </p:cSldViewPr>
  </p:slideViewPr>
  <p:notesTextViewPr>
    <p:cViewPr>
      <p:scale>
        <a:sx n="100" d="100"/>
        <a:sy n="100" d="100"/>
      </p:scale>
      <p:origin x="0" y="0"/>
    </p:cViewPr>
  </p:notesTextViewPr>
  <p:sorterViewPr>
    <p:cViewPr>
      <p:scale>
        <a:sx n="65" d="100"/>
        <a:sy n="6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362247-D353-4C3B-9B92-CB25D3B92F09}" type="datetimeFigureOut">
              <a:rPr lang="en-US" smtClean="0"/>
              <a:pPr/>
              <a:t>8/8/2019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2B10A4-75F1-4811-9CBF-D38F4A3D4A1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3</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372218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12</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859613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13</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770180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14</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77287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15</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560263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16</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244188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17</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783696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18</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2103461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19</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799986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20</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344389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4</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02533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5</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393460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6</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755199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7</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784070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8</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793313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9</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996570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10</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072698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11</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8750976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icture 7"/>
          <p:cNvPicPr>
            <a:picLocks noChangeAspect="1"/>
          </p:cNvPicPr>
          <p:nvPr userDrawn="1"/>
        </p:nvPicPr>
        <p:blipFill>
          <a:blip r:embed="rId2"/>
          <a:stretch>
            <a:fillRect/>
          </a:stretch>
        </p:blipFill>
        <p:spPr>
          <a:xfrm>
            <a:off x="296091" y="6204111"/>
            <a:ext cx="1706880" cy="43215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stretch>
            <a:fillRect/>
          </a:stretch>
        </p:blipFill>
        <p:spPr>
          <a:xfrm>
            <a:off x="10763794" y="195921"/>
            <a:ext cx="1149531" cy="510104"/>
          </a:xfrm>
          <a:prstGeom prst="rect">
            <a:avLst/>
          </a:prstGeom>
        </p:spPr>
      </p:pic>
      <p:pic>
        <p:nvPicPr>
          <p:cNvPr id="10" name="Picture 9"/>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stretch>
            <a:fillRect/>
          </a:stretch>
        </p:blipFill>
        <p:spPr>
          <a:xfrm>
            <a:off x="10763794" y="195921"/>
            <a:ext cx="1149531" cy="510104"/>
          </a:xfrm>
          <a:prstGeom prst="rect">
            <a:avLst/>
          </a:prstGeom>
        </p:spPr>
      </p:pic>
      <p:pic>
        <p:nvPicPr>
          <p:cNvPr id="10" name="Picture 9"/>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rtlCol="0">
            <a:normAutofit/>
          </a:bodyPr>
          <a:lstStyle/>
          <a:p>
            <a:pPr lvl="0"/>
            <a:endParaRPr lang="en-US" noProof="0"/>
          </a:p>
        </p:txBody>
      </p:sp>
      <p:pic>
        <p:nvPicPr>
          <p:cNvPr id="8" name="Picture 7"/>
          <p:cNvPicPr>
            <a:picLocks noChangeAspect="1"/>
          </p:cNvPicPr>
          <p:nvPr userDrawn="1"/>
        </p:nvPicPr>
        <p:blipFill>
          <a:blip r:embed="rId2"/>
          <a:stretch>
            <a:fillRect/>
          </a:stretch>
        </p:blipFill>
        <p:spPr>
          <a:xfrm>
            <a:off x="296091" y="6204111"/>
            <a:ext cx="1706880" cy="432156"/>
          </a:xfrm>
          <a:prstGeom prst="rect">
            <a:avLst/>
          </a:prstGeom>
        </p:spPr>
      </p:pic>
    </p:spTree>
    <p:extLst>
      <p:ext uri="{BB962C8B-B14F-4D97-AF65-F5344CB8AC3E}">
        <p14:creationId xmlns:p14="http://schemas.microsoft.com/office/powerpoint/2010/main" val="434528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a:stretch>
            <a:fillRect/>
          </a:stretch>
        </p:blipFill>
        <p:spPr>
          <a:xfrm>
            <a:off x="10763794" y="195921"/>
            <a:ext cx="1149531" cy="510104"/>
          </a:xfrm>
          <a:prstGeom prst="rect">
            <a:avLst/>
          </a:prstGeom>
        </p:spPr>
      </p:pic>
      <p:pic>
        <p:nvPicPr>
          <p:cNvPr id="12" name="Picture 11"/>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p:cNvPicPr>
            <a:picLocks noChangeAspect="1"/>
          </p:cNvPicPr>
          <p:nvPr userDrawn="1"/>
        </p:nvPicPr>
        <p:blipFill>
          <a:blip r:embed="rId2"/>
          <a:stretch>
            <a:fillRect/>
          </a:stretch>
        </p:blipFill>
        <p:spPr>
          <a:xfrm>
            <a:off x="10763794" y="195921"/>
            <a:ext cx="1149531" cy="510104"/>
          </a:xfrm>
          <a:prstGeom prst="rect">
            <a:avLst/>
          </a:prstGeom>
        </p:spPr>
      </p:pic>
      <p:pic>
        <p:nvPicPr>
          <p:cNvPr id="10" name="Picture 9"/>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a:stretch>
            <a:fillRect/>
          </a:stretch>
        </p:blipFill>
        <p:spPr>
          <a:xfrm>
            <a:off x="10763794" y="195921"/>
            <a:ext cx="1149531" cy="510104"/>
          </a:xfrm>
          <a:prstGeom prst="rect">
            <a:avLst/>
          </a:prstGeom>
        </p:spPr>
      </p:pic>
      <p:pic>
        <p:nvPicPr>
          <p:cNvPr id="11" name="Picture 10"/>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a:stretch>
            <a:fillRect/>
          </a:stretch>
        </p:blipFill>
        <p:spPr>
          <a:xfrm>
            <a:off x="10763794" y="195921"/>
            <a:ext cx="1149531" cy="510104"/>
          </a:xfrm>
          <a:prstGeom prst="rect">
            <a:avLst/>
          </a:prstGeom>
        </p:spPr>
      </p:pic>
      <p:pic>
        <p:nvPicPr>
          <p:cNvPr id="13" name="Picture 12"/>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a:stretch>
            <a:fillRect/>
          </a:stretch>
        </p:blipFill>
        <p:spPr>
          <a:xfrm>
            <a:off x="10763794" y="195921"/>
            <a:ext cx="1149531" cy="510104"/>
          </a:xfrm>
          <a:prstGeom prst="rect">
            <a:avLst/>
          </a:prstGeom>
        </p:spPr>
      </p:pic>
      <p:pic>
        <p:nvPicPr>
          <p:cNvPr id="9" name="Picture 8"/>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0763794" y="195921"/>
            <a:ext cx="1149531" cy="510104"/>
          </a:xfrm>
          <a:prstGeom prst="rect">
            <a:avLst/>
          </a:prstGeom>
        </p:spPr>
      </p:pic>
      <p:pic>
        <p:nvPicPr>
          <p:cNvPr id="8" name="Picture 7"/>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10" name="Picture 9"/>
          <p:cNvPicPr>
            <a:picLocks noChangeAspect="1"/>
          </p:cNvPicPr>
          <p:nvPr userDrawn="1"/>
        </p:nvPicPr>
        <p:blipFill>
          <a:blip r:embed="rId2"/>
          <a:stretch>
            <a:fillRect/>
          </a:stretch>
        </p:blipFill>
        <p:spPr>
          <a:xfrm>
            <a:off x="10763794" y="195921"/>
            <a:ext cx="1149531" cy="510104"/>
          </a:xfrm>
          <a:prstGeom prst="rect">
            <a:avLst/>
          </a:prstGeom>
        </p:spPr>
      </p:pic>
      <p:pic>
        <p:nvPicPr>
          <p:cNvPr id="11" name="Picture 10"/>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10" name="Picture 9"/>
          <p:cNvPicPr>
            <a:picLocks noChangeAspect="1"/>
          </p:cNvPicPr>
          <p:nvPr userDrawn="1"/>
        </p:nvPicPr>
        <p:blipFill>
          <a:blip r:embed="rId2"/>
          <a:stretch>
            <a:fillRect/>
          </a:stretch>
        </p:blipFill>
        <p:spPr>
          <a:xfrm>
            <a:off x="10763794" y="195921"/>
            <a:ext cx="1149531" cy="510104"/>
          </a:xfrm>
          <a:prstGeom prst="rect">
            <a:avLst/>
          </a:prstGeom>
        </p:spPr>
      </p:pic>
      <p:pic>
        <p:nvPicPr>
          <p:cNvPr id="11" name="Picture 10"/>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743075" y="2885849"/>
            <a:ext cx="87058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chemeClr val="bg1"/>
                </a:solidFill>
                <a:cs typeface="Arial" panose="020B0604020202020204" pitchFamily="34" charset="0"/>
              </a:rPr>
              <a:t>Your Name</a:t>
            </a:r>
          </a:p>
          <a:p>
            <a:pPr algn="ctr" eaLnBrk="1" hangingPunct="1">
              <a:spcBef>
                <a:spcPct val="0"/>
              </a:spcBef>
              <a:buFontTx/>
              <a:buNone/>
            </a:pPr>
            <a:r>
              <a:rPr lang="en-US" altLang="en-US" sz="4000" b="1" dirty="0">
                <a:solidFill>
                  <a:schemeClr val="bg1"/>
                </a:solidFill>
                <a:cs typeface="Arial" panose="020B0604020202020204" pitchFamily="34" charset="0"/>
              </a:rPr>
              <a:t>Instructor Title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4;p32"/>
          <p:cNvSpPr/>
          <p:nvPr/>
        </p:nvSpPr>
        <p:spPr>
          <a:xfrm>
            <a:off x="1524000" y="38100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2F2F2F"/>
                </a:solidFill>
                <a:latin typeface="Arial"/>
                <a:ea typeface="Arial"/>
                <a:cs typeface="Arial"/>
                <a:sym typeface="Arial"/>
              </a:rPr>
              <a:t>Three Doshas</a:t>
            </a:r>
            <a:br>
              <a:rPr lang="en-US" sz="1800" b="1" dirty="0">
                <a:solidFill>
                  <a:srgbClr val="2F2F2F"/>
                </a:solidFill>
                <a:latin typeface="Arial"/>
                <a:ea typeface="Arial"/>
                <a:cs typeface="Arial"/>
                <a:sym typeface="Arial"/>
              </a:rPr>
            </a:br>
            <a:r>
              <a:rPr lang="en-US" sz="2200" b="1" dirty="0">
                <a:solidFill>
                  <a:srgbClr val="2F2F2F"/>
                </a:solidFill>
                <a:latin typeface="Arial"/>
                <a:ea typeface="Arial"/>
                <a:cs typeface="Arial"/>
                <a:sym typeface="Arial"/>
              </a:rPr>
              <a:t>Mind Body Constitutions</a:t>
            </a:r>
            <a:endParaRPr sz="1800" b="1" dirty="0">
              <a:solidFill>
                <a:srgbClr val="2F2F2F"/>
              </a:solidFill>
              <a:latin typeface="Arial"/>
              <a:ea typeface="Arial"/>
              <a:cs typeface="Arial"/>
              <a:sym typeface="Arial"/>
            </a:endParaRPr>
          </a:p>
        </p:txBody>
      </p:sp>
      <p:sp>
        <p:nvSpPr>
          <p:cNvPr id="3" name="Google Shape;215;p32"/>
          <p:cNvSpPr/>
          <p:nvPr/>
        </p:nvSpPr>
        <p:spPr>
          <a:xfrm>
            <a:off x="6664326" y="2812692"/>
            <a:ext cx="184731" cy="36933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pic>
        <p:nvPicPr>
          <p:cNvPr id="4" name="Google Shape;217;p32"/>
          <p:cNvPicPr preferRelativeResize="0"/>
          <p:nvPr/>
        </p:nvPicPr>
        <p:blipFill rotWithShape="1">
          <a:blip r:embed="rId3">
            <a:alphaModFix/>
          </a:blip>
          <a:srcRect/>
          <a:stretch/>
        </p:blipFill>
        <p:spPr>
          <a:xfrm>
            <a:off x="1224782" y="1819604"/>
            <a:ext cx="10058400" cy="4099113"/>
          </a:xfrm>
          <a:prstGeom prst="rect">
            <a:avLst/>
          </a:prstGeom>
          <a:noFill/>
          <a:ln>
            <a:noFill/>
          </a:ln>
        </p:spPr>
      </p:pic>
    </p:spTree>
    <p:extLst>
      <p:ext uri="{BB962C8B-B14F-4D97-AF65-F5344CB8AC3E}">
        <p14:creationId xmlns:p14="http://schemas.microsoft.com/office/powerpoint/2010/main" val="134679302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3;p33"/>
          <p:cNvSpPr txBox="1"/>
          <p:nvPr/>
        </p:nvSpPr>
        <p:spPr>
          <a:xfrm>
            <a:off x="3450336" y="2438401"/>
            <a:ext cx="2259296" cy="3951851"/>
          </a:xfrm>
          <a:prstGeom prst="rect">
            <a:avLst/>
          </a:prstGeom>
          <a:noFill/>
          <a:ln>
            <a:noFill/>
          </a:ln>
        </p:spPr>
        <p:txBody>
          <a:bodyPr spcFirstLastPara="1" wrap="square" lIns="91425" tIns="45700" rIns="91425" bIns="45700" anchor="t" anchorCtr="0">
            <a:noAutofit/>
          </a:bodyPr>
          <a:lstStyle/>
          <a:p>
            <a:pPr marL="233363" marR="0" lvl="0" indent="-233363" algn="l" rtl="0">
              <a:spcBef>
                <a:spcPts val="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Cold </a:t>
            </a:r>
            <a:endParaRPr dirty="0"/>
          </a:p>
          <a:p>
            <a:pPr marL="233363" marR="0" lvl="0" indent="-233363" algn="l" rtl="0">
              <a:spcBef>
                <a:spcPts val="66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Light</a:t>
            </a:r>
            <a:endParaRPr dirty="0"/>
          </a:p>
          <a:p>
            <a:pPr marL="233363" marR="0" lvl="0" indent="-233363" algn="l" rtl="0">
              <a:spcBef>
                <a:spcPts val="66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Dry</a:t>
            </a:r>
            <a:endParaRPr dirty="0"/>
          </a:p>
          <a:p>
            <a:pPr marL="233363" marR="0" lvl="0" indent="-233363" algn="l" rtl="0">
              <a:spcBef>
                <a:spcPts val="66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Sharp</a:t>
            </a:r>
            <a:endParaRPr sz="2200" dirty="0">
              <a:solidFill>
                <a:srgbClr val="2F2F2F"/>
              </a:solidFill>
              <a:latin typeface="Arial"/>
              <a:ea typeface="Arial"/>
              <a:cs typeface="Arial"/>
              <a:sym typeface="Arial"/>
            </a:endParaRPr>
          </a:p>
          <a:p>
            <a:pPr marL="233363" marR="0" lvl="0" indent="-233363" algn="l" rtl="0">
              <a:spcBef>
                <a:spcPts val="66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Irregular</a:t>
            </a:r>
            <a:endParaRPr dirty="0"/>
          </a:p>
          <a:p>
            <a:pPr marL="233363" marR="0" lvl="0" indent="-233363" algn="l" rtl="0">
              <a:spcBef>
                <a:spcPts val="66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Rough</a:t>
            </a:r>
            <a:endParaRPr sz="2200" dirty="0">
              <a:solidFill>
                <a:srgbClr val="2F2F2F"/>
              </a:solidFill>
              <a:latin typeface="Arial"/>
              <a:ea typeface="Arial"/>
              <a:cs typeface="Arial"/>
              <a:sym typeface="Arial"/>
            </a:endParaRPr>
          </a:p>
          <a:p>
            <a:pPr marL="233363" marR="0" lvl="0" indent="-233363" algn="l" rtl="0">
              <a:spcBef>
                <a:spcPts val="66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Mobile</a:t>
            </a:r>
            <a:endParaRPr dirty="0"/>
          </a:p>
          <a:p>
            <a:pPr marL="233363" marR="0" lvl="0" indent="-233363" algn="l" rtl="0">
              <a:spcBef>
                <a:spcPts val="66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Quick</a:t>
            </a:r>
            <a:endParaRPr dirty="0"/>
          </a:p>
          <a:p>
            <a:pPr marL="233363" marR="0" lvl="0" indent="-233363" algn="l" rtl="0">
              <a:spcBef>
                <a:spcPts val="66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Changeable</a:t>
            </a:r>
            <a:endParaRPr sz="2200" dirty="0">
              <a:solidFill>
                <a:srgbClr val="2F2F2F"/>
              </a:solidFill>
              <a:latin typeface="Arial"/>
              <a:ea typeface="Arial"/>
              <a:cs typeface="Arial"/>
              <a:sym typeface="Arial"/>
            </a:endParaRPr>
          </a:p>
        </p:txBody>
      </p:sp>
      <p:sp>
        <p:nvSpPr>
          <p:cNvPr id="3" name="Google Shape;224;p33"/>
          <p:cNvSpPr/>
          <p:nvPr/>
        </p:nvSpPr>
        <p:spPr>
          <a:xfrm>
            <a:off x="1524000" y="38100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2F2F2F"/>
                </a:solidFill>
                <a:latin typeface="Arial"/>
                <a:ea typeface="Arial"/>
                <a:cs typeface="Arial"/>
                <a:sym typeface="Arial"/>
              </a:rPr>
              <a:t>Vata</a:t>
            </a:r>
            <a:br>
              <a:rPr lang="en-US" sz="1800" b="1" dirty="0">
                <a:solidFill>
                  <a:srgbClr val="2F2F2F"/>
                </a:solidFill>
                <a:latin typeface="Arial"/>
                <a:ea typeface="Arial"/>
                <a:cs typeface="Arial"/>
                <a:sym typeface="Arial"/>
              </a:rPr>
            </a:br>
            <a:r>
              <a:rPr lang="en-US" sz="2200" b="1" dirty="0">
                <a:solidFill>
                  <a:srgbClr val="2F2F2F"/>
                </a:solidFill>
                <a:latin typeface="Arial"/>
                <a:ea typeface="Arial"/>
                <a:cs typeface="Arial"/>
                <a:sym typeface="Arial"/>
              </a:rPr>
              <a:t>Primary Functions:  Movement, Transportation</a:t>
            </a:r>
            <a:endParaRPr sz="1800" b="1" dirty="0">
              <a:solidFill>
                <a:srgbClr val="2F2F2F"/>
              </a:solidFill>
              <a:latin typeface="Arial"/>
              <a:ea typeface="Arial"/>
              <a:cs typeface="Arial"/>
              <a:sym typeface="Arial"/>
            </a:endParaRPr>
          </a:p>
        </p:txBody>
      </p:sp>
      <p:sp>
        <p:nvSpPr>
          <p:cNvPr id="4" name="Google Shape;225;p33"/>
          <p:cNvSpPr txBox="1"/>
          <p:nvPr/>
        </p:nvSpPr>
        <p:spPr>
          <a:xfrm>
            <a:off x="2977896" y="1752601"/>
            <a:ext cx="3048000"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dirty="0">
                <a:solidFill>
                  <a:srgbClr val="2F2F2F"/>
                </a:solidFill>
                <a:latin typeface="Arial"/>
                <a:ea typeface="Arial"/>
                <a:cs typeface="Arial"/>
                <a:sym typeface="Arial"/>
              </a:rPr>
              <a:t>Qualities of Vata</a:t>
            </a:r>
            <a:endParaRPr dirty="0"/>
          </a:p>
        </p:txBody>
      </p:sp>
      <p:pic>
        <p:nvPicPr>
          <p:cNvPr id="5" name="Google Shape;227;p33"/>
          <p:cNvPicPr preferRelativeResize="0"/>
          <p:nvPr/>
        </p:nvPicPr>
        <p:blipFill rotWithShape="1">
          <a:blip r:embed="rId3">
            <a:alphaModFix/>
          </a:blip>
          <a:srcRect/>
          <a:stretch/>
        </p:blipFill>
        <p:spPr>
          <a:xfrm>
            <a:off x="6248829" y="1939419"/>
            <a:ext cx="4419171" cy="4032308"/>
          </a:xfrm>
          <a:prstGeom prst="rect">
            <a:avLst/>
          </a:prstGeom>
          <a:noFill/>
          <a:ln>
            <a:noFill/>
          </a:ln>
        </p:spPr>
      </p:pic>
    </p:spTree>
    <p:extLst>
      <p:ext uri="{BB962C8B-B14F-4D97-AF65-F5344CB8AC3E}">
        <p14:creationId xmlns:p14="http://schemas.microsoft.com/office/powerpoint/2010/main" val="13582125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8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3;p34"/>
          <p:cNvSpPr/>
          <p:nvPr/>
        </p:nvSpPr>
        <p:spPr>
          <a:xfrm>
            <a:off x="1905000" y="1981200"/>
            <a:ext cx="2819400" cy="4114800"/>
          </a:xfrm>
          <a:prstGeom prst="rect">
            <a:avLst/>
          </a:prstGeom>
          <a:noFill/>
          <a:ln>
            <a:noFill/>
          </a:ln>
        </p:spPr>
        <p:txBody>
          <a:bodyPr spcFirstLastPara="1" wrap="square" lIns="91425" tIns="45700" rIns="91425" bIns="45700" anchor="t" anchorCtr="0">
            <a:noAutofit/>
          </a:bodyPr>
          <a:lstStyle/>
          <a:p>
            <a:pPr marL="233363" marR="0" lvl="0" indent="-233363" algn="l" rtl="0">
              <a:spcBef>
                <a:spcPts val="0"/>
              </a:spcBef>
              <a:spcAft>
                <a:spcPts val="0"/>
              </a:spcAft>
              <a:buNone/>
            </a:pPr>
            <a:r>
              <a:rPr lang="en-US" sz="2200" b="1" dirty="0">
                <a:solidFill>
                  <a:srgbClr val="2F2F2F"/>
                </a:solidFill>
                <a:latin typeface="Arial"/>
                <a:ea typeface="Arial"/>
                <a:cs typeface="Arial"/>
                <a:sym typeface="Arial"/>
              </a:rPr>
              <a:t>Characteristics</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Thin, light frame</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Variable digestion and sleep patterns</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Dry skin and hair</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Cold hands and feet</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Moves and talks quickly</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Quick and imaginative</a:t>
            </a:r>
            <a:endParaRPr sz="2000" dirty="0">
              <a:solidFill>
                <a:srgbClr val="2F2F2F"/>
              </a:solidFill>
              <a:latin typeface="Arial"/>
              <a:ea typeface="Arial"/>
              <a:cs typeface="Arial"/>
              <a:sym typeface="Arial"/>
            </a:endParaRPr>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Resists routine</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Welcomes new experiences</a:t>
            </a:r>
            <a:endParaRPr sz="2400" b="1" dirty="0">
              <a:solidFill>
                <a:srgbClr val="2F2F2F"/>
              </a:solidFill>
              <a:latin typeface="Arial"/>
              <a:ea typeface="Arial"/>
              <a:cs typeface="Arial"/>
              <a:sym typeface="Arial"/>
            </a:endParaRPr>
          </a:p>
        </p:txBody>
      </p:sp>
      <p:sp>
        <p:nvSpPr>
          <p:cNvPr id="3" name="Google Shape;234;p34"/>
          <p:cNvSpPr/>
          <p:nvPr/>
        </p:nvSpPr>
        <p:spPr>
          <a:xfrm>
            <a:off x="5029200" y="1981200"/>
            <a:ext cx="3276600" cy="4114800"/>
          </a:xfrm>
          <a:prstGeom prst="rect">
            <a:avLst/>
          </a:prstGeom>
          <a:noFill/>
          <a:ln>
            <a:noFill/>
          </a:ln>
        </p:spPr>
        <p:txBody>
          <a:bodyPr spcFirstLastPara="1" wrap="square" lIns="91425" tIns="45700" rIns="91425" bIns="45700" anchor="t" anchorCtr="0">
            <a:noAutofit/>
          </a:bodyPr>
          <a:lstStyle/>
          <a:p>
            <a:pPr marL="233363" marR="0" lvl="0" indent="-233363" algn="l" rtl="0">
              <a:spcBef>
                <a:spcPts val="0"/>
              </a:spcBef>
              <a:spcAft>
                <a:spcPts val="0"/>
              </a:spcAft>
              <a:buNone/>
            </a:pPr>
            <a:r>
              <a:rPr lang="en-US" sz="2200" b="1" dirty="0">
                <a:solidFill>
                  <a:srgbClr val="2F2F2F"/>
                </a:solidFill>
                <a:latin typeface="Arial"/>
                <a:ea typeface="Arial"/>
                <a:cs typeface="Arial"/>
                <a:sym typeface="Arial"/>
              </a:rPr>
              <a:t>Balanced</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Energetic</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Creative</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Adaptable</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Shows initiative </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Good communicator</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Spontaneous</a:t>
            </a:r>
            <a:endParaRPr sz="2400" b="1" dirty="0">
              <a:solidFill>
                <a:srgbClr val="2F2F2F"/>
              </a:solidFill>
              <a:latin typeface="Arial"/>
              <a:ea typeface="Arial"/>
              <a:cs typeface="Arial"/>
              <a:sym typeface="Arial"/>
            </a:endParaRPr>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Enthusiastic </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Lively</a:t>
            </a:r>
            <a:endParaRPr dirty="0"/>
          </a:p>
        </p:txBody>
      </p:sp>
      <p:sp>
        <p:nvSpPr>
          <p:cNvPr id="4" name="Google Shape;235;p34"/>
          <p:cNvSpPr/>
          <p:nvPr/>
        </p:nvSpPr>
        <p:spPr>
          <a:xfrm>
            <a:off x="7772400" y="1981200"/>
            <a:ext cx="2743200" cy="41148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en-US" sz="2200" b="1" dirty="0">
                <a:solidFill>
                  <a:srgbClr val="2F2F2F"/>
                </a:solidFill>
                <a:latin typeface="Arial"/>
                <a:ea typeface="Arial"/>
                <a:cs typeface="Arial"/>
                <a:sym typeface="Arial"/>
              </a:rPr>
              <a:t>Imbalanced</a:t>
            </a:r>
            <a:endParaRPr dirty="0"/>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Overactive Mind</a:t>
            </a:r>
            <a:endParaRPr dirty="0"/>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Anxiety</a:t>
            </a:r>
            <a:endParaRPr dirty="0"/>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Worry</a:t>
            </a:r>
            <a:endParaRPr dirty="0"/>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Inconsistency</a:t>
            </a:r>
            <a:endParaRPr dirty="0"/>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Insomnia</a:t>
            </a:r>
            <a:endParaRPr dirty="0"/>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Constipation</a:t>
            </a:r>
            <a:endParaRPr dirty="0"/>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Gas, bloating</a:t>
            </a:r>
            <a:endParaRPr dirty="0"/>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rPr>
              <a:t>Fatigue</a:t>
            </a:r>
            <a:endParaRPr sz="2000" dirty="0">
              <a:solidFill>
                <a:srgbClr val="2F2F2F"/>
              </a:solidFill>
              <a:latin typeface="Arial"/>
              <a:ea typeface="Arial"/>
              <a:cs typeface="Arial"/>
              <a:sym typeface="Arial"/>
            </a:endParaRPr>
          </a:p>
        </p:txBody>
      </p:sp>
      <p:sp>
        <p:nvSpPr>
          <p:cNvPr id="5" name="Google Shape;236;p34"/>
          <p:cNvSpPr/>
          <p:nvPr/>
        </p:nvSpPr>
        <p:spPr>
          <a:xfrm>
            <a:off x="1524000" y="38100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2F2F2F"/>
                </a:solidFill>
                <a:latin typeface="Arial"/>
                <a:ea typeface="Arial"/>
                <a:cs typeface="Arial"/>
                <a:sym typeface="Arial"/>
              </a:rPr>
              <a:t>Vata</a:t>
            </a:r>
            <a:br>
              <a:rPr lang="en-US" sz="1800" b="1" dirty="0">
                <a:solidFill>
                  <a:srgbClr val="2F2F2F"/>
                </a:solidFill>
                <a:latin typeface="Arial"/>
                <a:ea typeface="Arial"/>
                <a:cs typeface="Arial"/>
                <a:sym typeface="Arial"/>
              </a:rPr>
            </a:br>
            <a:r>
              <a:rPr lang="en-US" sz="2200" b="1" dirty="0">
                <a:solidFill>
                  <a:srgbClr val="2F2F2F"/>
                </a:solidFill>
                <a:latin typeface="Arial"/>
                <a:ea typeface="Arial"/>
                <a:cs typeface="Arial"/>
                <a:sym typeface="Arial"/>
              </a:rPr>
              <a:t>Resembling the Wind</a:t>
            </a:r>
            <a:endParaRPr sz="1800" b="1" dirty="0">
              <a:solidFill>
                <a:srgbClr val="2F2F2F"/>
              </a:solidFill>
              <a:latin typeface="Arial"/>
              <a:ea typeface="Arial"/>
              <a:cs typeface="Arial"/>
              <a:sym typeface="Arial"/>
            </a:endParaRPr>
          </a:p>
        </p:txBody>
      </p:sp>
    </p:spTree>
    <p:extLst>
      <p:ext uri="{BB962C8B-B14F-4D97-AF65-F5344CB8AC3E}">
        <p14:creationId xmlns:p14="http://schemas.microsoft.com/office/powerpoint/2010/main" val="21262561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52;p36"/>
          <p:cNvSpPr/>
          <p:nvPr/>
        </p:nvSpPr>
        <p:spPr>
          <a:xfrm>
            <a:off x="1524000" y="38100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2F2F2F"/>
                </a:solidFill>
                <a:latin typeface="Arial"/>
                <a:ea typeface="Arial"/>
                <a:cs typeface="Arial"/>
                <a:sym typeface="Arial"/>
              </a:rPr>
              <a:t>Pitta</a:t>
            </a:r>
            <a:br>
              <a:rPr lang="en-US" sz="1800" b="1" dirty="0">
                <a:solidFill>
                  <a:srgbClr val="2F2F2F"/>
                </a:solidFill>
                <a:latin typeface="Arial"/>
                <a:ea typeface="Arial"/>
                <a:cs typeface="Arial"/>
                <a:sym typeface="Arial"/>
              </a:rPr>
            </a:br>
            <a:r>
              <a:rPr lang="en-US" sz="2200" b="1" dirty="0">
                <a:solidFill>
                  <a:srgbClr val="2F2F2F"/>
                </a:solidFill>
                <a:latin typeface="Arial"/>
                <a:ea typeface="Arial"/>
                <a:cs typeface="Arial"/>
                <a:sym typeface="Arial"/>
              </a:rPr>
              <a:t>Primary Functions:  Transformation, Metabolism</a:t>
            </a:r>
            <a:endParaRPr sz="1800" b="1" dirty="0">
              <a:solidFill>
                <a:srgbClr val="2F2F2F"/>
              </a:solidFill>
              <a:latin typeface="Arial"/>
              <a:ea typeface="Arial"/>
              <a:cs typeface="Arial"/>
              <a:sym typeface="Arial"/>
            </a:endParaRPr>
          </a:p>
        </p:txBody>
      </p:sp>
      <p:sp>
        <p:nvSpPr>
          <p:cNvPr id="7" name="Google Shape;253;p36"/>
          <p:cNvSpPr txBox="1"/>
          <p:nvPr/>
        </p:nvSpPr>
        <p:spPr>
          <a:xfrm>
            <a:off x="2673096" y="1752601"/>
            <a:ext cx="3048000"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dirty="0">
                <a:solidFill>
                  <a:srgbClr val="2F2F2F"/>
                </a:solidFill>
                <a:latin typeface="Arial"/>
                <a:ea typeface="Arial"/>
                <a:cs typeface="Arial"/>
                <a:sym typeface="Arial"/>
              </a:rPr>
              <a:t>Qualities of Pitta</a:t>
            </a:r>
            <a:endParaRPr dirty="0"/>
          </a:p>
        </p:txBody>
      </p:sp>
      <p:sp>
        <p:nvSpPr>
          <p:cNvPr id="8" name="Google Shape;254;p36"/>
          <p:cNvSpPr txBox="1"/>
          <p:nvPr/>
        </p:nvSpPr>
        <p:spPr>
          <a:xfrm>
            <a:off x="3154680" y="2438401"/>
            <a:ext cx="1981200" cy="3951851"/>
          </a:xfrm>
          <a:prstGeom prst="rect">
            <a:avLst/>
          </a:prstGeom>
          <a:noFill/>
          <a:ln>
            <a:noFill/>
          </a:ln>
        </p:spPr>
        <p:txBody>
          <a:bodyPr spcFirstLastPara="1" wrap="square" lIns="91425" tIns="45700" rIns="91425" bIns="45700" anchor="t" anchorCtr="0">
            <a:noAutofit/>
          </a:bodyPr>
          <a:lstStyle/>
          <a:p>
            <a:pPr marL="233363" marR="0" lvl="0" indent="-233363" algn="l" rtl="0">
              <a:spcBef>
                <a:spcPts val="0"/>
              </a:spcBef>
              <a:spcAft>
                <a:spcPts val="0"/>
              </a:spcAft>
              <a:buClr>
                <a:srgbClr val="2F2F2F"/>
              </a:buClr>
              <a:buSzPts val="2200"/>
              <a:buFont typeface="Arial"/>
              <a:buChar char="•"/>
            </a:pPr>
            <a:r>
              <a:rPr lang="en-US" sz="2200" b="1" dirty="0">
                <a:solidFill>
                  <a:srgbClr val="2F2F2F"/>
                </a:solidFill>
                <a:latin typeface="Arial"/>
                <a:ea typeface="Arial"/>
                <a:cs typeface="Arial"/>
                <a:sym typeface="Arial"/>
              </a:rPr>
              <a:t> </a:t>
            </a:r>
            <a:r>
              <a:rPr lang="en-US" sz="2200" dirty="0">
                <a:solidFill>
                  <a:srgbClr val="2F2F2F"/>
                </a:solidFill>
                <a:latin typeface="Arial"/>
                <a:ea typeface="Arial"/>
                <a:cs typeface="Arial"/>
                <a:sym typeface="Arial"/>
              </a:rPr>
              <a:t>Hot</a:t>
            </a:r>
            <a:endParaRPr dirty="0"/>
          </a:p>
          <a:p>
            <a:pPr marL="233363" marR="0" lvl="0" indent="-233363" algn="l" rtl="0">
              <a:spcBef>
                <a:spcPts val="66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 Light</a:t>
            </a:r>
            <a:endParaRPr dirty="0"/>
          </a:p>
          <a:p>
            <a:pPr marL="233363" marR="0" lvl="0" indent="-233363" algn="l" rtl="0">
              <a:spcBef>
                <a:spcPts val="660"/>
              </a:spcBef>
              <a:spcAft>
                <a:spcPts val="0"/>
              </a:spcAft>
              <a:buClr>
                <a:srgbClr val="2F2F2F"/>
              </a:buClr>
              <a:buSzPts val="2200"/>
              <a:buFont typeface="Arial"/>
              <a:buChar char="•"/>
            </a:pPr>
            <a:r>
              <a:rPr lang="en-US" sz="2200">
                <a:solidFill>
                  <a:srgbClr val="2F2F2F"/>
                </a:solidFill>
                <a:latin typeface="Arial"/>
                <a:ea typeface="Arial"/>
                <a:cs typeface="Arial"/>
                <a:sym typeface="Arial"/>
              </a:rPr>
              <a:t> </a:t>
            </a:r>
            <a:r>
              <a:rPr lang="en-US" sz="2200" dirty="0">
                <a:solidFill>
                  <a:srgbClr val="2F2F2F"/>
                </a:solidFill>
                <a:latin typeface="Arial"/>
                <a:ea typeface="Arial"/>
                <a:cs typeface="Arial"/>
                <a:sym typeface="Arial"/>
              </a:rPr>
              <a:t>Intense</a:t>
            </a:r>
            <a:endParaRPr dirty="0"/>
          </a:p>
          <a:p>
            <a:pPr marL="233363" marR="0" lvl="0" indent="-233363" algn="l" rtl="0">
              <a:spcBef>
                <a:spcPts val="66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 Penetrating</a:t>
            </a:r>
            <a:endParaRPr dirty="0"/>
          </a:p>
          <a:p>
            <a:pPr marL="233363" marR="0" lvl="0" indent="-233363" algn="l" rtl="0">
              <a:spcBef>
                <a:spcPts val="66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 Pungent</a:t>
            </a:r>
            <a:endParaRPr dirty="0"/>
          </a:p>
          <a:p>
            <a:pPr marL="233363" marR="0" lvl="0" indent="-233363" algn="l" rtl="0">
              <a:spcBef>
                <a:spcPts val="66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 Sharp</a:t>
            </a:r>
            <a:endParaRPr dirty="0"/>
          </a:p>
          <a:p>
            <a:pPr marL="233363" marR="0" lvl="0" indent="-233363" algn="l" rtl="0">
              <a:spcBef>
                <a:spcPts val="66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 Acidic</a:t>
            </a:r>
            <a:endParaRPr dirty="0"/>
          </a:p>
          <a:p>
            <a:pPr marL="233363" marR="0" lvl="0" indent="-233363" algn="l" rtl="0">
              <a:spcBef>
                <a:spcPts val="66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 Moist</a:t>
            </a:r>
            <a:endParaRPr dirty="0"/>
          </a:p>
        </p:txBody>
      </p:sp>
      <p:pic>
        <p:nvPicPr>
          <p:cNvPr id="10" name="Google Shape;256;p36"/>
          <p:cNvPicPr preferRelativeResize="0"/>
          <p:nvPr/>
        </p:nvPicPr>
        <p:blipFill rotWithShape="1">
          <a:blip r:embed="rId3">
            <a:alphaModFix/>
          </a:blip>
          <a:srcRect/>
          <a:stretch/>
        </p:blipFill>
        <p:spPr>
          <a:xfrm>
            <a:off x="5519300" y="1882138"/>
            <a:ext cx="4849973" cy="4534812"/>
          </a:xfrm>
          <a:prstGeom prst="rect">
            <a:avLst/>
          </a:prstGeom>
          <a:noFill/>
          <a:ln>
            <a:noFill/>
          </a:ln>
        </p:spPr>
      </p:pic>
    </p:spTree>
    <p:extLst>
      <p:ext uri="{BB962C8B-B14F-4D97-AF65-F5344CB8AC3E}">
        <p14:creationId xmlns:p14="http://schemas.microsoft.com/office/powerpoint/2010/main" val="2127085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2;p37"/>
          <p:cNvSpPr/>
          <p:nvPr/>
        </p:nvSpPr>
        <p:spPr>
          <a:xfrm>
            <a:off x="1981200" y="1981199"/>
            <a:ext cx="2971800" cy="4585855"/>
          </a:xfrm>
          <a:prstGeom prst="rect">
            <a:avLst/>
          </a:prstGeom>
          <a:noFill/>
          <a:ln>
            <a:noFill/>
          </a:ln>
        </p:spPr>
        <p:txBody>
          <a:bodyPr spcFirstLastPara="1" wrap="square" lIns="91425" tIns="45700" rIns="91425" bIns="45700" anchor="t" anchorCtr="0">
            <a:noAutofit/>
          </a:bodyPr>
          <a:lstStyle/>
          <a:p>
            <a:pPr marL="233363" marR="0" lvl="0" indent="-233363" algn="l" rtl="0">
              <a:spcBef>
                <a:spcPts val="0"/>
              </a:spcBef>
              <a:spcAft>
                <a:spcPts val="0"/>
              </a:spcAft>
              <a:buNone/>
            </a:pPr>
            <a:r>
              <a:rPr lang="en-US" sz="2200" b="1" dirty="0">
                <a:solidFill>
                  <a:srgbClr val="2F2F2F"/>
                </a:solidFill>
                <a:latin typeface="Arial"/>
                <a:ea typeface="Arial"/>
                <a:cs typeface="Arial"/>
                <a:sym typeface="Arial"/>
              </a:rPr>
              <a:t>Characteristics</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Medium build</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Strong appetite </a:t>
            </a:r>
            <a:endParaRPr sz="2000" dirty="0">
              <a:solidFill>
                <a:srgbClr val="2F2F2F"/>
              </a:solidFill>
              <a:latin typeface="Arial"/>
              <a:ea typeface="Arial"/>
              <a:cs typeface="Arial"/>
              <a:sym typeface="Arial"/>
            </a:endParaRPr>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Warm body temp </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Sleeps soundly for short periods</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Sharp intellect</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Direct and precise</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Organized routine</a:t>
            </a:r>
            <a:endParaRPr sz="2000" dirty="0">
              <a:solidFill>
                <a:srgbClr val="2F2F2F"/>
              </a:solidFill>
              <a:latin typeface="Arial"/>
              <a:ea typeface="Arial"/>
              <a:cs typeface="Arial"/>
              <a:sym typeface="Arial"/>
            </a:endParaRPr>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Ambitious </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Courageous</a:t>
            </a:r>
            <a:endParaRPr sz="2000" dirty="0">
              <a:solidFill>
                <a:srgbClr val="2F2F2F"/>
              </a:solidFill>
              <a:latin typeface="Arial"/>
              <a:ea typeface="Arial"/>
              <a:cs typeface="Arial"/>
              <a:sym typeface="Arial"/>
            </a:endParaRPr>
          </a:p>
        </p:txBody>
      </p:sp>
      <p:sp>
        <p:nvSpPr>
          <p:cNvPr id="3" name="Google Shape;263;p37"/>
          <p:cNvSpPr/>
          <p:nvPr/>
        </p:nvSpPr>
        <p:spPr>
          <a:xfrm>
            <a:off x="5029200" y="1981200"/>
            <a:ext cx="2438400" cy="41148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en-US" sz="2200" b="1" dirty="0">
                <a:solidFill>
                  <a:srgbClr val="2F2F2F"/>
                </a:solidFill>
                <a:latin typeface="Arial"/>
                <a:ea typeface="Arial"/>
                <a:cs typeface="Arial"/>
                <a:sym typeface="Arial"/>
              </a:rPr>
              <a:t>Balanced</a:t>
            </a:r>
            <a:endParaRPr dirty="0"/>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Bright</a:t>
            </a:r>
            <a:endParaRPr dirty="0"/>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Warm</a:t>
            </a:r>
            <a:endParaRPr dirty="0"/>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Friendly</a:t>
            </a:r>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rPr>
              <a:t>Focused</a:t>
            </a:r>
            <a:endParaRPr dirty="0"/>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Intelligent</a:t>
            </a:r>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rPr>
              <a:t>Decisive</a:t>
            </a:r>
            <a:endParaRPr sz="2000" dirty="0">
              <a:solidFill>
                <a:srgbClr val="2F2F2F"/>
              </a:solidFill>
              <a:latin typeface="Arial"/>
              <a:ea typeface="Arial"/>
              <a:cs typeface="Arial"/>
              <a:sym typeface="Arial"/>
            </a:endParaRPr>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Natural leader</a:t>
            </a:r>
            <a:endParaRPr dirty="0"/>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Strong digestion</a:t>
            </a:r>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rPr>
              <a:t>Passionate</a:t>
            </a:r>
            <a:endParaRPr dirty="0"/>
          </a:p>
        </p:txBody>
      </p:sp>
      <p:sp>
        <p:nvSpPr>
          <p:cNvPr id="4" name="Google Shape;264;p37"/>
          <p:cNvSpPr/>
          <p:nvPr/>
        </p:nvSpPr>
        <p:spPr>
          <a:xfrm>
            <a:off x="7620000" y="1981200"/>
            <a:ext cx="2743200" cy="41148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en-US" sz="2200" b="1" dirty="0">
                <a:solidFill>
                  <a:srgbClr val="2F2F2F"/>
                </a:solidFill>
                <a:latin typeface="Arial"/>
                <a:ea typeface="Arial"/>
                <a:cs typeface="Arial"/>
                <a:sym typeface="Arial"/>
              </a:rPr>
              <a:t>Imbalanced</a:t>
            </a:r>
            <a:endParaRPr dirty="0"/>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Angry</a:t>
            </a:r>
            <a:endParaRPr dirty="0"/>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Irritable</a:t>
            </a:r>
            <a:endParaRPr dirty="0"/>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Excessively critical</a:t>
            </a:r>
            <a:endParaRPr dirty="0"/>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Judgmental</a:t>
            </a:r>
            <a:endParaRPr dirty="0"/>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Aggressive</a:t>
            </a:r>
            <a:endParaRPr dirty="0"/>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Skin rashes</a:t>
            </a:r>
            <a:endParaRPr dirty="0"/>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Inflammation</a:t>
            </a:r>
            <a:endParaRPr dirty="0"/>
          </a:p>
          <a:p>
            <a:pPr marL="342900" marR="0" lvl="0" indent="-342900"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Indigestion</a:t>
            </a:r>
            <a:endParaRPr sz="2400" b="1" dirty="0">
              <a:solidFill>
                <a:srgbClr val="2F2F2F"/>
              </a:solidFill>
              <a:latin typeface="Arial"/>
              <a:ea typeface="Arial"/>
              <a:cs typeface="Arial"/>
              <a:sym typeface="Arial"/>
            </a:endParaRPr>
          </a:p>
          <a:p>
            <a:pPr marL="742950" marR="0" lvl="1" indent="-285750" algn="l" rtl="0">
              <a:spcBef>
                <a:spcPts val="400"/>
              </a:spcBef>
              <a:spcAft>
                <a:spcPts val="0"/>
              </a:spcAft>
              <a:buNone/>
            </a:pPr>
            <a:endParaRPr sz="2000" b="1" i="0" u="none" strike="noStrike" cap="none" dirty="0">
              <a:solidFill>
                <a:srgbClr val="2F2F2F"/>
              </a:solidFill>
              <a:latin typeface="Arial"/>
              <a:ea typeface="Arial"/>
              <a:cs typeface="Arial"/>
              <a:sym typeface="Arial"/>
            </a:endParaRPr>
          </a:p>
        </p:txBody>
      </p:sp>
      <p:sp>
        <p:nvSpPr>
          <p:cNvPr id="5" name="Google Shape;265;p37"/>
          <p:cNvSpPr/>
          <p:nvPr/>
        </p:nvSpPr>
        <p:spPr>
          <a:xfrm>
            <a:off x="1524000" y="38100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2F2F2F"/>
                </a:solidFill>
                <a:latin typeface="Arial"/>
                <a:ea typeface="Arial"/>
                <a:cs typeface="Arial"/>
                <a:sym typeface="Arial"/>
              </a:rPr>
              <a:t>Pitta</a:t>
            </a:r>
            <a:br>
              <a:rPr lang="en-US" sz="1800" b="1" dirty="0">
                <a:solidFill>
                  <a:srgbClr val="2F2F2F"/>
                </a:solidFill>
                <a:latin typeface="Arial"/>
                <a:ea typeface="Arial"/>
                <a:cs typeface="Arial"/>
                <a:sym typeface="Arial"/>
              </a:rPr>
            </a:br>
            <a:r>
              <a:rPr lang="en-US" sz="2200" b="1" dirty="0">
                <a:solidFill>
                  <a:srgbClr val="2F2F2F"/>
                </a:solidFill>
                <a:latin typeface="Arial"/>
                <a:ea typeface="Arial"/>
                <a:cs typeface="Arial"/>
                <a:sym typeface="Arial"/>
              </a:rPr>
              <a:t>Fiery In Nature</a:t>
            </a:r>
            <a:endParaRPr sz="1800" b="1" dirty="0">
              <a:solidFill>
                <a:srgbClr val="2F2F2F"/>
              </a:solidFill>
              <a:latin typeface="Arial"/>
              <a:ea typeface="Arial"/>
              <a:cs typeface="Arial"/>
              <a:sym typeface="Arial"/>
            </a:endParaRPr>
          </a:p>
        </p:txBody>
      </p:sp>
    </p:spTree>
    <p:extLst>
      <p:ext uri="{BB962C8B-B14F-4D97-AF65-F5344CB8AC3E}">
        <p14:creationId xmlns:p14="http://schemas.microsoft.com/office/powerpoint/2010/main" val="1585292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2000" fill="hold"/>
                                        <p:tgtEl>
                                          <p:spTgt spid="3"/>
                                        </p:tgtEl>
                                        <p:attrNameLst>
                                          <p:attrName>ppt_x</p:attrName>
                                        </p:attrNameLst>
                                      </p:cBhvr>
                                      <p:tavLst>
                                        <p:tav tm="0">
                                          <p:val>
                                            <p:strVal val="#ppt_x"/>
                                          </p:val>
                                        </p:tav>
                                        <p:tav tm="100000">
                                          <p:val>
                                            <p:strVal val="#ppt_x"/>
                                          </p:val>
                                        </p:tav>
                                      </p:tavLst>
                                    </p:anim>
                                    <p:anim calcmode="lin" valueType="num">
                                      <p:cBhvr additive="base">
                                        <p:cTn id="15"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2000" fill="hold"/>
                                        <p:tgtEl>
                                          <p:spTgt spid="4"/>
                                        </p:tgtEl>
                                        <p:attrNameLst>
                                          <p:attrName>ppt_x</p:attrName>
                                        </p:attrNameLst>
                                      </p:cBhvr>
                                      <p:tavLst>
                                        <p:tav tm="0">
                                          <p:val>
                                            <p:strVal val="1+#ppt_w/2"/>
                                          </p:val>
                                        </p:tav>
                                        <p:tav tm="100000">
                                          <p:val>
                                            <p:strVal val="#ppt_x"/>
                                          </p:val>
                                        </p:tav>
                                      </p:tavLst>
                                    </p:anim>
                                    <p:anim calcmode="lin" valueType="num">
                                      <p:cBhvr additive="base">
                                        <p:cTn id="21"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1;p39"/>
          <p:cNvSpPr/>
          <p:nvPr/>
        </p:nvSpPr>
        <p:spPr>
          <a:xfrm>
            <a:off x="1524000" y="38100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2F2F2F"/>
                </a:solidFill>
                <a:latin typeface="Arial"/>
                <a:ea typeface="Arial"/>
                <a:cs typeface="Arial"/>
                <a:sym typeface="Arial"/>
              </a:rPr>
              <a:t>Kapha</a:t>
            </a:r>
            <a:br>
              <a:rPr lang="en-US" sz="1800" b="1" dirty="0">
                <a:solidFill>
                  <a:srgbClr val="2F2F2F"/>
                </a:solidFill>
                <a:latin typeface="Arial"/>
                <a:ea typeface="Arial"/>
                <a:cs typeface="Arial"/>
                <a:sym typeface="Arial"/>
              </a:rPr>
            </a:br>
            <a:r>
              <a:rPr lang="en-US" sz="2200" b="1" dirty="0">
                <a:solidFill>
                  <a:srgbClr val="2F2F2F"/>
                </a:solidFill>
                <a:latin typeface="Arial"/>
                <a:ea typeface="Arial"/>
                <a:cs typeface="Arial"/>
                <a:sym typeface="Arial"/>
              </a:rPr>
              <a:t>Primary Functions:  Protection, Structural Integrity</a:t>
            </a:r>
            <a:endParaRPr sz="1800" b="1" dirty="0">
              <a:solidFill>
                <a:srgbClr val="2F2F2F"/>
              </a:solidFill>
              <a:latin typeface="Arial"/>
              <a:ea typeface="Arial"/>
              <a:cs typeface="Arial"/>
              <a:sym typeface="Arial"/>
            </a:endParaRPr>
          </a:p>
        </p:txBody>
      </p:sp>
      <p:sp>
        <p:nvSpPr>
          <p:cNvPr id="3" name="Google Shape;282;p39"/>
          <p:cNvSpPr txBox="1"/>
          <p:nvPr/>
        </p:nvSpPr>
        <p:spPr>
          <a:xfrm>
            <a:off x="2820924" y="1752601"/>
            <a:ext cx="3048000"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dirty="0">
                <a:solidFill>
                  <a:srgbClr val="2F2F2F"/>
                </a:solidFill>
                <a:latin typeface="Arial"/>
                <a:ea typeface="Arial"/>
                <a:cs typeface="Arial"/>
                <a:sym typeface="Arial"/>
              </a:rPr>
              <a:t>Qualities of Kapha</a:t>
            </a:r>
            <a:endParaRPr dirty="0"/>
          </a:p>
        </p:txBody>
      </p:sp>
      <p:sp>
        <p:nvSpPr>
          <p:cNvPr id="4" name="Google Shape;283;p39"/>
          <p:cNvSpPr txBox="1"/>
          <p:nvPr/>
        </p:nvSpPr>
        <p:spPr>
          <a:xfrm>
            <a:off x="3270504" y="2438400"/>
            <a:ext cx="2057400" cy="4304145"/>
          </a:xfrm>
          <a:prstGeom prst="rect">
            <a:avLst/>
          </a:prstGeom>
          <a:noFill/>
          <a:ln>
            <a:noFill/>
          </a:ln>
        </p:spPr>
        <p:txBody>
          <a:bodyPr spcFirstLastPara="1" wrap="square" lIns="91425" tIns="45700" rIns="91425" bIns="45700" anchor="t" anchorCtr="0">
            <a:noAutofit/>
          </a:bodyPr>
          <a:lstStyle/>
          <a:p>
            <a:pPr marL="233363" marR="0" lvl="0" indent="-233363" algn="l" rtl="0">
              <a:spcBef>
                <a:spcPts val="0"/>
              </a:spcBef>
              <a:spcAft>
                <a:spcPts val="0"/>
              </a:spcAft>
              <a:buClr>
                <a:srgbClr val="2F2F2F"/>
              </a:buClr>
              <a:buSzPts val="2400"/>
              <a:buFont typeface="Arial"/>
              <a:buChar char="•"/>
            </a:pPr>
            <a:r>
              <a:rPr lang="en-US" sz="2400" b="1" dirty="0">
                <a:solidFill>
                  <a:srgbClr val="2F2F2F"/>
                </a:solidFill>
                <a:latin typeface="Arial"/>
                <a:ea typeface="Arial"/>
                <a:cs typeface="Arial"/>
                <a:sym typeface="Arial"/>
              </a:rPr>
              <a:t> </a:t>
            </a:r>
            <a:r>
              <a:rPr lang="en-US" sz="2200" dirty="0">
                <a:solidFill>
                  <a:srgbClr val="2F2F2F"/>
                </a:solidFill>
                <a:latin typeface="Arial"/>
                <a:ea typeface="Arial"/>
                <a:cs typeface="Arial"/>
                <a:sym typeface="Arial"/>
              </a:rPr>
              <a:t>Cold</a:t>
            </a:r>
            <a:endParaRPr dirty="0"/>
          </a:p>
          <a:p>
            <a:pPr marL="233363" marR="0" lvl="0" indent="-233363" algn="l" rtl="0">
              <a:spcBef>
                <a:spcPts val="66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 Heavy</a:t>
            </a:r>
            <a:endParaRPr dirty="0"/>
          </a:p>
          <a:p>
            <a:pPr marL="233363" marR="0" lvl="0" indent="-233363" algn="l" rtl="0">
              <a:spcBef>
                <a:spcPts val="66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 Solid</a:t>
            </a:r>
            <a:endParaRPr dirty="0"/>
          </a:p>
          <a:p>
            <a:pPr marL="233363" marR="0" lvl="0" indent="-233363" algn="l" rtl="0">
              <a:spcBef>
                <a:spcPts val="66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 Stable</a:t>
            </a:r>
            <a:endParaRPr dirty="0"/>
          </a:p>
          <a:p>
            <a:pPr marL="233363" marR="0" lvl="0" indent="-233363" algn="l" rtl="0">
              <a:spcBef>
                <a:spcPts val="66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 Smooth</a:t>
            </a:r>
            <a:endParaRPr dirty="0"/>
          </a:p>
          <a:p>
            <a:pPr marL="233363" marR="0" lvl="0" indent="-233363" algn="l" rtl="0">
              <a:spcBef>
                <a:spcPts val="66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 Oily</a:t>
            </a:r>
            <a:endParaRPr sz="2200" dirty="0">
              <a:solidFill>
                <a:srgbClr val="2F2F2F"/>
              </a:solidFill>
              <a:latin typeface="Arial"/>
              <a:ea typeface="Arial"/>
              <a:cs typeface="Arial"/>
              <a:sym typeface="Arial"/>
            </a:endParaRPr>
          </a:p>
          <a:p>
            <a:pPr marL="233363" marR="0" lvl="0" indent="-233363" algn="l" rtl="0">
              <a:spcBef>
                <a:spcPts val="66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 Slow</a:t>
            </a:r>
            <a:endParaRPr dirty="0"/>
          </a:p>
          <a:p>
            <a:pPr marL="233363" marR="0" lvl="0" indent="-233363" algn="l" rtl="0">
              <a:spcBef>
                <a:spcPts val="66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 Steady</a:t>
            </a:r>
            <a:endParaRPr dirty="0"/>
          </a:p>
          <a:p>
            <a:pPr marL="233363" marR="0" lvl="0" indent="-233363" algn="l" rtl="0">
              <a:spcBef>
                <a:spcPts val="66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 Soft</a:t>
            </a:r>
            <a:endParaRPr dirty="0"/>
          </a:p>
        </p:txBody>
      </p:sp>
      <p:pic>
        <p:nvPicPr>
          <p:cNvPr id="5" name="Google Shape;285;p39"/>
          <p:cNvPicPr preferRelativeResize="0"/>
          <p:nvPr/>
        </p:nvPicPr>
        <p:blipFill rotWithShape="1">
          <a:blip r:embed="rId3">
            <a:alphaModFix/>
          </a:blip>
          <a:srcRect/>
          <a:stretch/>
        </p:blipFill>
        <p:spPr>
          <a:xfrm>
            <a:off x="5670661" y="1765818"/>
            <a:ext cx="4935667" cy="4838699"/>
          </a:xfrm>
          <a:prstGeom prst="rect">
            <a:avLst/>
          </a:prstGeom>
          <a:noFill/>
          <a:ln>
            <a:noFill/>
          </a:ln>
        </p:spPr>
      </p:pic>
    </p:spTree>
    <p:extLst>
      <p:ext uri="{BB962C8B-B14F-4D97-AF65-F5344CB8AC3E}">
        <p14:creationId xmlns:p14="http://schemas.microsoft.com/office/powerpoint/2010/main" val="1789300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p:tgtEl>
                                          <p:spTgt spid="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3000"/>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1;p40"/>
          <p:cNvSpPr/>
          <p:nvPr/>
        </p:nvSpPr>
        <p:spPr>
          <a:xfrm>
            <a:off x="2057400" y="1981200"/>
            <a:ext cx="3048000" cy="4114800"/>
          </a:xfrm>
          <a:prstGeom prst="rect">
            <a:avLst/>
          </a:prstGeom>
          <a:noFill/>
          <a:ln>
            <a:noFill/>
          </a:ln>
        </p:spPr>
        <p:txBody>
          <a:bodyPr spcFirstLastPara="1" wrap="square" lIns="91425" tIns="45700" rIns="91425" bIns="45700" anchor="t" anchorCtr="0">
            <a:noAutofit/>
          </a:bodyPr>
          <a:lstStyle/>
          <a:p>
            <a:pPr marL="233363" marR="0" lvl="0" indent="-233363" algn="l" rtl="0">
              <a:spcBef>
                <a:spcPts val="0"/>
              </a:spcBef>
              <a:spcAft>
                <a:spcPts val="0"/>
              </a:spcAft>
              <a:buNone/>
            </a:pPr>
            <a:r>
              <a:rPr lang="en-US" sz="2200" b="1" dirty="0">
                <a:solidFill>
                  <a:srgbClr val="2F2F2F"/>
                </a:solidFill>
                <a:latin typeface="Arial"/>
                <a:ea typeface="Arial"/>
                <a:cs typeface="Arial"/>
                <a:sym typeface="Arial"/>
              </a:rPr>
              <a:t>Characteristics</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Heavyset</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Smooth skin and </a:t>
            </a:r>
            <a:br>
              <a:rPr lang="en-US" sz="2000" dirty="0">
                <a:solidFill>
                  <a:srgbClr val="2F2F2F"/>
                </a:solidFill>
                <a:latin typeface="Arial"/>
                <a:ea typeface="Arial"/>
                <a:cs typeface="Arial"/>
                <a:sym typeface="Arial"/>
              </a:rPr>
            </a:br>
            <a:r>
              <a:rPr lang="en-US" sz="2000" dirty="0">
                <a:solidFill>
                  <a:srgbClr val="2F2F2F"/>
                </a:solidFill>
                <a:latin typeface="Arial"/>
                <a:ea typeface="Arial"/>
                <a:cs typeface="Arial"/>
                <a:sym typeface="Arial"/>
              </a:rPr>
              <a:t>thick hair</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Deep sound sleep </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Slow moving</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Good stamina</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Easygoing</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Methodical,</a:t>
            </a:r>
            <a:br>
              <a:rPr lang="en-US" sz="2000" dirty="0">
                <a:solidFill>
                  <a:srgbClr val="2F2F2F"/>
                </a:solidFill>
                <a:latin typeface="Arial"/>
                <a:ea typeface="Arial"/>
                <a:cs typeface="Arial"/>
                <a:sym typeface="Arial"/>
              </a:rPr>
            </a:br>
            <a:r>
              <a:rPr lang="en-US" sz="2000" dirty="0">
                <a:solidFill>
                  <a:srgbClr val="2F2F2F"/>
                </a:solidFill>
                <a:latin typeface="Arial"/>
                <a:ea typeface="Arial"/>
                <a:cs typeface="Arial"/>
                <a:sym typeface="Arial"/>
              </a:rPr>
              <a:t>thoughtful nature</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Detail oriented</a:t>
            </a:r>
            <a:endParaRPr sz="2000" dirty="0">
              <a:solidFill>
                <a:srgbClr val="2F2F2F"/>
              </a:solidFill>
              <a:latin typeface="Arial"/>
              <a:ea typeface="Arial"/>
              <a:cs typeface="Arial"/>
              <a:sym typeface="Arial"/>
            </a:endParaRPr>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Enjoys routine</a:t>
            </a:r>
            <a:endParaRPr sz="2400" b="1" dirty="0">
              <a:solidFill>
                <a:srgbClr val="2F2F2F"/>
              </a:solidFill>
              <a:latin typeface="Arial"/>
              <a:ea typeface="Arial"/>
              <a:cs typeface="Arial"/>
              <a:sym typeface="Arial"/>
            </a:endParaRPr>
          </a:p>
        </p:txBody>
      </p:sp>
      <p:sp>
        <p:nvSpPr>
          <p:cNvPr id="3" name="Google Shape;292;p40"/>
          <p:cNvSpPr/>
          <p:nvPr/>
        </p:nvSpPr>
        <p:spPr>
          <a:xfrm>
            <a:off x="5219700" y="1981200"/>
            <a:ext cx="1752600" cy="4013200"/>
          </a:xfrm>
          <a:prstGeom prst="rect">
            <a:avLst/>
          </a:prstGeom>
          <a:noFill/>
          <a:ln>
            <a:noFill/>
          </a:ln>
        </p:spPr>
        <p:txBody>
          <a:bodyPr spcFirstLastPara="1" wrap="square" lIns="91425" tIns="45700" rIns="91425" bIns="45700" anchor="t" anchorCtr="0">
            <a:noAutofit/>
          </a:bodyPr>
          <a:lstStyle/>
          <a:p>
            <a:pPr marL="233363" marR="0" lvl="0" indent="-233363" algn="l" rtl="0">
              <a:spcBef>
                <a:spcPts val="0"/>
              </a:spcBef>
              <a:spcAft>
                <a:spcPts val="0"/>
              </a:spcAft>
              <a:buNone/>
            </a:pPr>
            <a:r>
              <a:rPr lang="en-US" sz="2200" b="1" dirty="0">
                <a:solidFill>
                  <a:srgbClr val="2F2F2F"/>
                </a:solidFill>
                <a:latin typeface="Arial"/>
                <a:ea typeface="Arial"/>
                <a:cs typeface="Arial"/>
                <a:sym typeface="Arial"/>
              </a:rPr>
              <a:t>Balanced</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Steady</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Consistent</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Loyal</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Strong</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Grounded</a:t>
            </a:r>
            <a:endParaRPr sz="2000" dirty="0">
              <a:solidFill>
                <a:srgbClr val="2F2F2F"/>
              </a:solidFill>
              <a:latin typeface="Arial"/>
              <a:ea typeface="Arial"/>
              <a:cs typeface="Arial"/>
              <a:sym typeface="Arial"/>
            </a:endParaRPr>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Supportive</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Loving</a:t>
            </a:r>
            <a:endParaRPr sz="2000" dirty="0">
              <a:solidFill>
                <a:srgbClr val="2F2F2F"/>
              </a:solidFill>
              <a:latin typeface="Arial"/>
              <a:ea typeface="Arial"/>
              <a:cs typeface="Arial"/>
              <a:sym typeface="Arial"/>
            </a:endParaRPr>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Content</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Calm</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Patient</a:t>
            </a:r>
            <a:endParaRPr dirty="0"/>
          </a:p>
          <a:p>
            <a:pPr marL="233363" marR="0" lvl="0" indent="-80963" algn="l" rtl="0">
              <a:spcBef>
                <a:spcPts val="480"/>
              </a:spcBef>
              <a:spcAft>
                <a:spcPts val="0"/>
              </a:spcAft>
              <a:buClr>
                <a:schemeClr val="dk1"/>
              </a:buClr>
              <a:buSzPts val="2400"/>
              <a:buFont typeface="Arial"/>
              <a:buNone/>
            </a:pPr>
            <a:endParaRPr sz="2400" b="1" dirty="0">
              <a:solidFill>
                <a:srgbClr val="2F2F2F"/>
              </a:solidFill>
              <a:latin typeface="Arial"/>
              <a:ea typeface="Arial"/>
              <a:cs typeface="Arial"/>
              <a:sym typeface="Arial"/>
            </a:endParaRPr>
          </a:p>
        </p:txBody>
      </p:sp>
      <p:sp>
        <p:nvSpPr>
          <p:cNvPr id="4" name="Google Shape;293;p40"/>
          <p:cNvSpPr/>
          <p:nvPr/>
        </p:nvSpPr>
        <p:spPr>
          <a:xfrm>
            <a:off x="7581900" y="1981200"/>
            <a:ext cx="2743200" cy="4327236"/>
          </a:xfrm>
          <a:prstGeom prst="rect">
            <a:avLst/>
          </a:prstGeom>
          <a:noFill/>
          <a:ln>
            <a:noFill/>
          </a:ln>
        </p:spPr>
        <p:txBody>
          <a:bodyPr spcFirstLastPara="1" wrap="square" lIns="91425" tIns="45700" rIns="91425" bIns="45700" anchor="t" anchorCtr="0">
            <a:noAutofit/>
          </a:bodyPr>
          <a:lstStyle/>
          <a:p>
            <a:pPr marL="233363" marR="0" lvl="0" indent="-233363" algn="l" rtl="0">
              <a:spcBef>
                <a:spcPts val="0"/>
              </a:spcBef>
              <a:spcAft>
                <a:spcPts val="0"/>
              </a:spcAft>
              <a:buNone/>
            </a:pPr>
            <a:r>
              <a:rPr lang="en-US" sz="2200" b="1" dirty="0">
                <a:solidFill>
                  <a:srgbClr val="2F2F2F"/>
                </a:solidFill>
                <a:latin typeface="Arial"/>
                <a:ea typeface="Arial"/>
                <a:cs typeface="Arial"/>
                <a:sym typeface="Arial"/>
              </a:rPr>
              <a:t>Imbalanced</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Dull</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Inert</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Needy</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Attached</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Congested</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Overweight</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Complacent</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Lethargic</a:t>
            </a:r>
            <a:endParaRPr sz="2000" dirty="0">
              <a:solidFill>
                <a:srgbClr val="2F2F2F"/>
              </a:solidFill>
              <a:latin typeface="Arial"/>
              <a:ea typeface="Arial"/>
              <a:cs typeface="Arial"/>
              <a:sym typeface="Arial"/>
            </a:endParaRPr>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Overly-protective</a:t>
            </a:r>
            <a:endParaRPr dirty="0"/>
          </a:p>
          <a:p>
            <a:pPr marL="233363" marR="0" lvl="0" indent="-233363" algn="l" rtl="0">
              <a:spcBef>
                <a:spcPts val="400"/>
              </a:spcBef>
              <a:spcAft>
                <a:spcPts val="0"/>
              </a:spcAft>
              <a:buClr>
                <a:srgbClr val="2F2F2F"/>
              </a:buClr>
              <a:buSzPts val="2000"/>
              <a:buFont typeface="Arial"/>
              <a:buChar char="•"/>
            </a:pPr>
            <a:r>
              <a:rPr lang="en-US" sz="2000" dirty="0">
                <a:solidFill>
                  <a:srgbClr val="2F2F2F"/>
                </a:solidFill>
                <a:latin typeface="Arial"/>
                <a:ea typeface="Arial"/>
                <a:cs typeface="Arial"/>
                <a:sym typeface="Arial"/>
              </a:rPr>
              <a:t>Resistant to healthy change</a:t>
            </a:r>
            <a:endParaRPr sz="2400" dirty="0">
              <a:solidFill>
                <a:srgbClr val="2F2F2F"/>
              </a:solidFill>
              <a:latin typeface="Arial"/>
              <a:ea typeface="Arial"/>
              <a:cs typeface="Arial"/>
              <a:sym typeface="Arial"/>
            </a:endParaRPr>
          </a:p>
        </p:txBody>
      </p:sp>
      <p:sp>
        <p:nvSpPr>
          <p:cNvPr id="5" name="Google Shape;294;p40"/>
          <p:cNvSpPr/>
          <p:nvPr/>
        </p:nvSpPr>
        <p:spPr>
          <a:xfrm>
            <a:off x="1524000" y="38100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2F2F2F"/>
                </a:solidFill>
                <a:latin typeface="Arial"/>
                <a:ea typeface="Arial"/>
                <a:cs typeface="Arial"/>
                <a:sym typeface="Arial"/>
              </a:rPr>
              <a:t>Kapha</a:t>
            </a:r>
            <a:br>
              <a:rPr lang="en-US" sz="1800" b="1" dirty="0">
                <a:solidFill>
                  <a:srgbClr val="2F2F2F"/>
                </a:solidFill>
                <a:latin typeface="Arial"/>
                <a:ea typeface="Arial"/>
                <a:cs typeface="Arial"/>
                <a:sym typeface="Arial"/>
              </a:rPr>
            </a:br>
            <a:r>
              <a:rPr lang="en-US" sz="2200" b="1" dirty="0">
                <a:solidFill>
                  <a:srgbClr val="2F2F2F"/>
                </a:solidFill>
                <a:latin typeface="Arial"/>
                <a:ea typeface="Arial"/>
                <a:cs typeface="Arial"/>
                <a:sym typeface="Arial"/>
              </a:rPr>
              <a:t>Grounded, Unruffled, May Resist Change</a:t>
            </a:r>
            <a:endParaRPr sz="1800" b="1" dirty="0">
              <a:solidFill>
                <a:srgbClr val="2F2F2F"/>
              </a:solidFill>
              <a:latin typeface="Arial"/>
              <a:ea typeface="Arial"/>
              <a:cs typeface="Arial"/>
              <a:sym typeface="Arial"/>
            </a:endParaRPr>
          </a:p>
        </p:txBody>
      </p:sp>
    </p:spTree>
    <p:extLst>
      <p:ext uri="{BB962C8B-B14F-4D97-AF65-F5344CB8AC3E}">
        <p14:creationId xmlns:p14="http://schemas.microsoft.com/office/powerpoint/2010/main" val="18189250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ppt_x</p:attrName>
                                        </p:attrNameLst>
                                      </p:cBhvr>
                                      <p:tavLst>
                                        <p:tav tm="0">
                                          <p:val>
                                            <p:strVal val="#ppt_x"/>
                                          </p:val>
                                        </p:tav>
                                        <p:tav tm="100000">
                                          <p:val>
                                            <p:strVal val="#ppt_x"/>
                                          </p:val>
                                        </p:tav>
                                      </p:tavLst>
                                    </p:anim>
                                    <p:anim calcmode="lin" valueType="num">
                                      <p:cBhvr>
                                        <p:cTn id="16" dur="2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anim calcmode="lin" valueType="num">
                                      <p:cBhvr>
                                        <p:cTn id="22" dur="2000" fill="hold"/>
                                        <p:tgtEl>
                                          <p:spTgt spid="4"/>
                                        </p:tgtEl>
                                        <p:attrNameLst>
                                          <p:attrName>ppt_x</p:attrName>
                                        </p:attrNameLst>
                                      </p:cBhvr>
                                      <p:tavLst>
                                        <p:tav tm="0">
                                          <p:val>
                                            <p:strVal val="#ppt_x"/>
                                          </p:val>
                                        </p:tav>
                                        <p:tav tm="100000">
                                          <p:val>
                                            <p:strVal val="#ppt_x"/>
                                          </p:val>
                                        </p:tav>
                                      </p:tavLst>
                                    </p:anim>
                                    <p:anim calcmode="lin" valueType="num">
                                      <p:cBhvr>
                                        <p:cTn id="23"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0;p42"/>
          <p:cNvSpPr/>
          <p:nvPr/>
        </p:nvSpPr>
        <p:spPr>
          <a:xfrm>
            <a:off x="1524000" y="228600"/>
            <a:ext cx="9144000" cy="1676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2F2F2F"/>
                </a:solidFill>
                <a:latin typeface="Arial"/>
                <a:ea typeface="Arial"/>
                <a:cs typeface="Arial"/>
                <a:sym typeface="Arial"/>
              </a:rPr>
              <a:t>Individual Mind-Body </a:t>
            </a:r>
            <a:br>
              <a:rPr lang="en-US" sz="3600" b="1" dirty="0">
                <a:solidFill>
                  <a:srgbClr val="2F2F2F"/>
                </a:solidFill>
                <a:latin typeface="Arial"/>
                <a:ea typeface="Arial"/>
                <a:cs typeface="Arial"/>
                <a:sym typeface="Arial"/>
              </a:rPr>
            </a:br>
            <a:r>
              <a:rPr lang="en-US" sz="3600" b="1" dirty="0">
                <a:solidFill>
                  <a:srgbClr val="2F2F2F"/>
                </a:solidFill>
                <a:latin typeface="Arial"/>
                <a:ea typeface="Arial"/>
                <a:cs typeface="Arial"/>
                <a:sym typeface="Arial"/>
              </a:rPr>
              <a:t>Constitution</a:t>
            </a:r>
            <a:endParaRPr dirty="0"/>
          </a:p>
        </p:txBody>
      </p:sp>
      <p:sp>
        <p:nvSpPr>
          <p:cNvPr id="3" name="Google Shape;311;p42"/>
          <p:cNvSpPr txBox="1">
            <a:spLocks/>
          </p:cNvSpPr>
          <p:nvPr/>
        </p:nvSpPr>
        <p:spPr>
          <a:xfrm>
            <a:off x="1905000" y="2209800"/>
            <a:ext cx="4343400" cy="4191000"/>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0"/>
              </a:spcBef>
              <a:buClr>
                <a:srgbClr val="2F2F2F"/>
              </a:buClr>
              <a:buSzPts val="2200"/>
              <a:buFont typeface="Arial"/>
              <a:buNone/>
            </a:pPr>
            <a:r>
              <a:rPr lang="en-US" sz="2200" b="1">
                <a:solidFill>
                  <a:srgbClr val="2F2F2F"/>
                </a:solidFill>
                <a:latin typeface="Arial"/>
                <a:ea typeface="Arial"/>
                <a:cs typeface="Arial"/>
                <a:sym typeface="Arial"/>
              </a:rPr>
              <a:t>Prakruti</a:t>
            </a:r>
            <a:endParaRPr lang="en-US"/>
          </a:p>
          <a:p>
            <a:pPr indent="-292100">
              <a:spcBef>
                <a:spcPts val="360"/>
              </a:spcBef>
              <a:buClr>
                <a:schemeClr val="dk1"/>
              </a:buClr>
              <a:buSzPts val="800"/>
              <a:buFont typeface="Arial"/>
              <a:buNone/>
            </a:pPr>
            <a:endParaRPr lang="en-US" sz="800">
              <a:solidFill>
                <a:srgbClr val="2F2F2F"/>
              </a:solidFill>
              <a:latin typeface="Arial"/>
              <a:ea typeface="Arial"/>
              <a:cs typeface="Arial"/>
              <a:sym typeface="Arial"/>
            </a:endParaRPr>
          </a:p>
          <a:p>
            <a:pPr>
              <a:spcBef>
                <a:spcPts val="990"/>
              </a:spcBef>
              <a:buClr>
                <a:srgbClr val="2F2F2F"/>
              </a:buClr>
              <a:buSzPts val="2200"/>
            </a:pPr>
            <a:r>
              <a:rPr lang="en-US" sz="2200">
                <a:solidFill>
                  <a:srgbClr val="2F2F2F"/>
                </a:solidFill>
                <a:latin typeface="Arial"/>
                <a:ea typeface="Arial"/>
                <a:cs typeface="Arial"/>
                <a:sym typeface="Arial"/>
              </a:rPr>
              <a:t>Individual constitution - determined at conception</a:t>
            </a:r>
            <a:endParaRPr lang="en-US"/>
          </a:p>
          <a:p>
            <a:pPr indent="-292100">
              <a:spcBef>
                <a:spcPts val="360"/>
              </a:spcBef>
              <a:buClr>
                <a:schemeClr val="dk1"/>
              </a:buClr>
              <a:buSzPts val="800"/>
              <a:buFont typeface="Arial"/>
              <a:buNone/>
            </a:pPr>
            <a:endParaRPr lang="en-US" sz="800">
              <a:solidFill>
                <a:srgbClr val="2F2F2F"/>
              </a:solidFill>
              <a:latin typeface="Arial"/>
              <a:ea typeface="Arial"/>
              <a:cs typeface="Arial"/>
              <a:sym typeface="Arial"/>
            </a:endParaRPr>
          </a:p>
          <a:p>
            <a:pPr>
              <a:spcBef>
                <a:spcPts val="990"/>
              </a:spcBef>
              <a:buClr>
                <a:srgbClr val="2F2F2F"/>
              </a:buClr>
              <a:buSzPts val="2200"/>
            </a:pPr>
            <a:r>
              <a:rPr lang="en-US" sz="2200">
                <a:solidFill>
                  <a:srgbClr val="2F2F2F"/>
                </a:solidFill>
                <a:latin typeface="Arial"/>
                <a:ea typeface="Arial"/>
                <a:cs typeface="Arial"/>
                <a:sym typeface="Arial"/>
              </a:rPr>
              <a:t>All three doshas are present in everyone, but one or two typically predominate</a:t>
            </a:r>
            <a:endParaRPr lang="en-US" sz="2200" b="1" dirty="0">
              <a:solidFill>
                <a:srgbClr val="2F2F2F"/>
              </a:solidFill>
              <a:latin typeface="Arial"/>
              <a:ea typeface="Arial"/>
              <a:cs typeface="Arial"/>
              <a:sym typeface="Arial"/>
            </a:endParaRPr>
          </a:p>
        </p:txBody>
      </p:sp>
      <p:sp>
        <p:nvSpPr>
          <p:cNvPr id="4" name="Google Shape;312;p42"/>
          <p:cNvSpPr/>
          <p:nvPr/>
        </p:nvSpPr>
        <p:spPr>
          <a:xfrm>
            <a:off x="6324600" y="2209800"/>
            <a:ext cx="4343400" cy="41910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en-US" sz="2200" b="1" dirty="0">
                <a:solidFill>
                  <a:srgbClr val="2F2F2F"/>
                </a:solidFill>
                <a:latin typeface="Arial"/>
                <a:ea typeface="Arial"/>
                <a:cs typeface="Arial"/>
                <a:sym typeface="Arial"/>
              </a:rPr>
              <a:t>				Vikruti</a:t>
            </a:r>
            <a:endParaRPr dirty="0"/>
          </a:p>
          <a:p>
            <a:pPr marL="342900" marR="0" lvl="0" indent="-292100" algn="l" rtl="0">
              <a:spcBef>
                <a:spcPts val="360"/>
              </a:spcBef>
              <a:spcAft>
                <a:spcPts val="0"/>
              </a:spcAft>
              <a:buClr>
                <a:schemeClr val="dk1"/>
              </a:buClr>
              <a:buSzPts val="800"/>
              <a:buFont typeface="Arial"/>
              <a:buNone/>
            </a:pPr>
            <a:endParaRPr sz="800" dirty="0">
              <a:solidFill>
                <a:srgbClr val="2F2F2F"/>
              </a:solidFill>
              <a:latin typeface="Arial"/>
              <a:ea typeface="Arial"/>
              <a:cs typeface="Arial"/>
              <a:sym typeface="Arial"/>
            </a:endParaRPr>
          </a:p>
          <a:p>
            <a:pPr marL="342900" marR="0" lvl="0" indent="-342900" algn="l" rtl="0">
              <a:spcBef>
                <a:spcPts val="99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Current state of balance - now!</a:t>
            </a:r>
            <a:endParaRPr dirty="0"/>
          </a:p>
          <a:p>
            <a:pPr marL="342900" marR="0" lvl="0" indent="-292100" algn="l" rtl="0">
              <a:spcBef>
                <a:spcPts val="360"/>
              </a:spcBef>
              <a:spcAft>
                <a:spcPts val="0"/>
              </a:spcAft>
              <a:buClr>
                <a:schemeClr val="dk1"/>
              </a:buClr>
              <a:buSzPts val="800"/>
              <a:buFont typeface="Arial"/>
              <a:buNone/>
            </a:pPr>
            <a:endParaRPr sz="800" dirty="0">
              <a:solidFill>
                <a:srgbClr val="2F2F2F"/>
              </a:solidFill>
              <a:latin typeface="Arial"/>
              <a:ea typeface="Arial"/>
              <a:cs typeface="Arial"/>
              <a:sym typeface="Arial"/>
            </a:endParaRPr>
          </a:p>
          <a:p>
            <a:pPr marL="342900" marR="0" lvl="0" indent="-342900" algn="l" rtl="0">
              <a:spcBef>
                <a:spcPts val="99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Reflects imbalances that are influenced by experiences and choices</a:t>
            </a:r>
            <a:endParaRPr sz="2200" b="1" dirty="0">
              <a:solidFill>
                <a:srgbClr val="2F2F2F"/>
              </a:solidFill>
              <a:latin typeface="Arial"/>
              <a:ea typeface="Arial"/>
              <a:cs typeface="Arial"/>
              <a:sym typeface="Arial"/>
            </a:endParaRPr>
          </a:p>
        </p:txBody>
      </p:sp>
      <p:sp>
        <p:nvSpPr>
          <p:cNvPr id="5" name="Google Shape;313;p42"/>
          <p:cNvSpPr txBox="1"/>
          <p:nvPr/>
        </p:nvSpPr>
        <p:spPr>
          <a:xfrm>
            <a:off x="2897189" y="5638801"/>
            <a:ext cx="623279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2F2F2F"/>
                </a:solidFill>
                <a:latin typeface="Arial"/>
                <a:ea typeface="Arial"/>
                <a:cs typeface="Arial"/>
                <a:sym typeface="Arial"/>
              </a:rPr>
              <a:t>Maintaining balance is essential to health</a:t>
            </a:r>
            <a:endParaRPr dirty="0"/>
          </a:p>
        </p:txBody>
      </p:sp>
    </p:spTree>
    <p:extLst>
      <p:ext uri="{BB962C8B-B14F-4D97-AF65-F5344CB8AC3E}">
        <p14:creationId xmlns:p14="http://schemas.microsoft.com/office/powerpoint/2010/main" val="28727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0;p43"/>
          <p:cNvSpPr/>
          <p:nvPr/>
        </p:nvSpPr>
        <p:spPr>
          <a:xfrm>
            <a:off x="4943856" y="1981200"/>
            <a:ext cx="4953000" cy="3782574"/>
          </a:xfrm>
          <a:prstGeom prst="rect">
            <a:avLst/>
          </a:prstGeom>
          <a:noFill/>
          <a:ln>
            <a:noFill/>
          </a:ln>
        </p:spPr>
        <p:txBody>
          <a:bodyPr spcFirstLastPara="1" wrap="square" lIns="91425" tIns="45700" rIns="91425" bIns="45700" anchor="t" anchorCtr="0">
            <a:noAutofit/>
          </a:bodyPr>
          <a:lstStyle/>
          <a:p>
            <a:pPr marL="346075" marR="0" lvl="0" indent="-346075" algn="l" rtl="0">
              <a:spcBef>
                <a:spcPts val="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Vata</a:t>
            </a:r>
            <a:endParaRPr dirty="0"/>
          </a:p>
          <a:p>
            <a:pPr marL="346075" marR="0" lvl="0" indent="-346075" algn="l" rtl="0">
              <a:spcBef>
                <a:spcPts val="143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Pitta</a:t>
            </a:r>
            <a:endParaRPr dirty="0"/>
          </a:p>
          <a:p>
            <a:pPr marL="346075" marR="0" lvl="0" indent="-346075" algn="l" rtl="0">
              <a:spcBef>
                <a:spcPts val="143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Kapha</a:t>
            </a:r>
            <a:endParaRPr dirty="0"/>
          </a:p>
          <a:p>
            <a:pPr marL="346075" marR="0" lvl="0" indent="-346075" algn="l" rtl="0">
              <a:spcBef>
                <a:spcPts val="143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Vata-Pitta or Pitta-Vata</a:t>
            </a:r>
            <a:endParaRPr dirty="0"/>
          </a:p>
          <a:p>
            <a:pPr marL="346075" marR="0" lvl="0" indent="-346075" algn="l" rtl="0">
              <a:spcBef>
                <a:spcPts val="143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Pitta-Kapha or Kapha-Pitta</a:t>
            </a:r>
            <a:endParaRPr dirty="0"/>
          </a:p>
          <a:p>
            <a:pPr marL="346075" marR="0" lvl="0" indent="-346075" algn="l" rtl="0">
              <a:spcBef>
                <a:spcPts val="143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Kapha-Vata or Vata-Kapha</a:t>
            </a:r>
            <a:endParaRPr dirty="0"/>
          </a:p>
          <a:p>
            <a:pPr marL="346075" marR="0" lvl="0" indent="-346075" algn="l" rtl="0">
              <a:spcBef>
                <a:spcPts val="143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Vata-Pitta-Kapha or Tri-Doshic</a:t>
            </a:r>
            <a:endParaRPr dirty="0"/>
          </a:p>
        </p:txBody>
      </p:sp>
      <p:sp>
        <p:nvSpPr>
          <p:cNvPr id="3" name="Google Shape;321;p43"/>
          <p:cNvSpPr txBox="1"/>
          <p:nvPr/>
        </p:nvSpPr>
        <p:spPr>
          <a:xfrm>
            <a:off x="2895600" y="381001"/>
            <a:ext cx="647700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rgbClr val="2F2F2F"/>
                </a:solidFill>
                <a:latin typeface="Arial"/>
                <a:ea typeface="Arial"/>
                <a:cs typeface="Arial"/>
                <a:sym typeface="Arial"/>
              </a:rPr>
              <a:t>Referring to Mind-Body Constitutions</a:t>
            </a:r>
            <a:endParaRPr dirty="0"/>
          </a:p>
        </p:txBody>
      </p:sp>
      <p:pic>
        <p:nvPicPr>
          <p:cNvPr id="4" name="Google Shape;322;p43"/>
          <p:cNvPicPr preferRelativeResize="0"/>
          <p:nvPr/>
        </p:nvPicPr>
        <p:blipFill rotWithShape="1">
          <a:blip r:embed="rId3">
            <a:alphaModFix/>
          </a:blip>
          <a:srcRect/>
          <a:stretch/>
        </p:blipFill>
        <p:spPr>
          <a:xfrm>
            <a:off x="1803400" y="2422387"/>
            <a:ext cx="2489200" cy="2463800"/>
          </a:xfrm>
          <a:prstGeom prst="rect">
            <a:avLst/>
          </a:prstGeom>
          <a:noFill/>
          <a:ln>
            <a:noFill/>
          </a:ln>
        </p:spPr>
      </p:pic>
    </p:spTree>
    <p:extLst>
      <p:ext uri="{BB962C8B-B14F-4D97-AF65-F5344CB8AC3E}">
        <p14:creationId xmlns:p14="http://schemas.microsoft.com/office/powerpoint/2010/main" val="39775525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44"/>
          <p:cNvSpPr/>
          <p:nvPr/>
        </p:nvSpPr>
        <p:spPr>
          <a:xfrm>
            <a:off x="1524000" y="38100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2F2F2F"/>
                </a:solidFill>
                <a:latin typeface="Arial"/>
                <a:ea typeface="Arial"/>
                <a:cs typeface="Arial"/>
                <a:sym typeface="Arial"/>
              </a:rPr>
              <a:t>Mind Body Questionnaire</a:t>
            </a:r>
            <a:br>
              <a:rPr lang="en-US" sz="1800" b="1" dirty="0">
                <a:solidFill>
                  <a:srgbClr val="2F2F2F"/>
                </a:solidFill>
                <a:latin typeface="Arial"/>
                <a:ea typeface="Arial"/>
                <a:cs typeface="Arial"/>
                <a:sym typeface="Arial"/>
              </a:rPr>
            </a:br>
            <a:r>
              <a:rPr lang="en-US" sz="2200" b="1" dirty="0">
                <a:solidFill>
                  <a:srgbClr val="2F2F2F"/>
                </a:solidFill>
                <a:latin typeface="Arial"/>
                <a:ea typeface="Arial"/>
                <a:cs typeface="Arial"/>
                <a:sym typeface="Arial"/>
              </a:rPr>
              <a:t>Interpreting Your Results</a:t>
            </a:r>
            <a:endParaRPr sz="1800" b="1" dirty="0">
              <a:solidFill>
                <a:srgbClr val="2F2F2F"/>
              </a:solidFill>
              <a:latin typeface="Arial"/>
              <a:ea typeface="Arial"/>
              <a:cs typeface="Arial"/>
              <a:sym typeface="Arial"/>
            </a:endParaRPr>
          </a:p>
        </p:txBody>
      </p:sp>
      <p:sp>
        <p:nvSpPr>
          <p:cNvPr id="3" name="Google Shape;330;p44"/>
          <p:cNvSpPr/>
          <p:nvPr/>
        </p:nvSpPr>
        <p:spPr>
          <a:xfrm>
            <a:off x="1890944" y="1535837"/>
            <a:ext cx="4038600" cy="4527611"/>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en-US" sz="2200" b="1" dirty="0">
                <a:solidFill>
                  <a:srgbClr val="2F2F2F"/>
                </a:solidFill>
                <a:latin typeface="Arial"/>
                <a:ea typeface="Arial"/>
                <a:cs typeface="Arial"/>
                <a:sym typeface="Arial"/>
              </a:rPr>
              <a:t>Section One </a:t>
            </a:r>
            <a:endParaRPr dirty="0"/>
          </a:p>
          <a:p>
            <a:pPr marL="342900" marR="0" lvl="0" indent="-342900" algn="l" rtl="0">
              <a:spcBef>
                <a:spcPts val="99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Gathers information about your basic nature</a:t>
            </a:r>
            <a:endParaRPr dirty="0"/>
          </a:p>
          <a:p>
            <a:pPr marL="342900" marR="0" lvl="0" indent="-342900" algn="l" rtl="0">
              <a:spcBef>
                <a:spcPts val="99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Provides proportions of Vata, Pitta and Kapha at conception</a:t>
            </a:r>
            <a:endParaRPr sz="2200" dirty="0">
              <a:solidFill>
                <a:srgbClr val="2F2F2F"/>
              </a:solidFill>
              <a:latin typeface="Arial"/>
              <a:ea typeface="Arial"/>
              <a:cs typeface="Arial"/>
              <a:sym typeface="Arial"/>
            </a:endParaRPr>
          </a:p>
          <a:p>
            <a:pPr marL="342900" indent="-342900">
              <a:spcBef>
                <a:spcPts val="990"/>
              </a:spcBef>
              <a:buClr>
                <a:srgbClr val="2F2F2F"/>
              </a:buClr>
              <a:buSzPts val="2200"/>
              <a:buFont typeface="Arial"/>
              <a:buChar char="•"/>
            </a:pPr>
            <a:r>
              <a:rPr lang="en-US" sz="2200" dirty="0">
                <a:solidFill>
                  <a:srgbClr val="2F2F2F"/>
                </a:solidFill>
              </a:rPr>
              <a:t>Primary </a:t>
            </a:r>
            <a:r>
              <a:rPr lang="en-US" sz="2200" dirty="0" err="1">
                <a:solidFill>
                  <a:srgbClr val="2F2F2F"/>
                </a:solidFill>
              </a:rPr>
              <a:t>doshas</a:t>
            </a:r>
            <a:r>
              <a:rPr lang="en-US" sz="2200" dirty="0">
                <a:solidFill>
                  <a:srgbClr val="2F2F2F"/>
                </a:solidFill>
              </a:rPr>
              <a:t> and basic nature doesn’t change, but may express themselves differently depending on stage of life or season</a:t>
            </a:r>
          </a:p>
          <a:p>
            <a:pPr marL="342900" marR="0" lvl="0" indent="-292100" algn="l" rtl="0">
              <a:spcBef>
                <a:spcPts val="360"/>
              </a:spcBef>
              <a:spcAft>
                <a:spcPts val="0"/>
              </a:spcAft>
              <a:buClr>
                <a:schemeClr val="dk1"/>
              </a:buClr>
              <a:buSzPts val="800"/>
              <a:buFont typeface="Arial"/>
              <a:buNone/>
            </a:pPr>
            <a:endParaRPr sz="800" dirty="0">
              <a:solidFill>
                <a:srgbClr val="2F2F2F"/>
              </a:solidFill>
              <a:latin typeface="Arial"/>
              <a:ea typeface="Arial"/>
              <a:cs typeface="Arial"/>
              <a:sym typeface="Arial"/>
            </a:endParaRPr>
          </a:p>
          <a:p>
            <a:pPr marL="342900" marR="0" lvl="0" indent="-203200" algn="l" rtl="0">
              <a:spcBef>
                <a:spcPts val="990"/>
              </a:spcBef>
              <a:spcAft>
                <a:spcPts val="0"/>
              </a:spcAft>
              <a:buClr>
                <a:schemeClr val="dk1"/>
              </a:buClr>
              <a:buSzPts val="2200"/>
              <a:buFont typeface="Arial"/>
              <a:buNone/>
            </a:pPr>
            <a:endParaRPr sz="2200" b="1" dirty="0">
              <a:solidFill>
                <a:srgbClr val="2F2F2F"/>
              </a:solidFill>
              <a:latin typeface="Arial"/>
              <a:ea typeface="Arial"/>
              <a:cs typeface="Arial"/>
              <a:sym typeface="Arial"/>
            </a:endParaRPr>
          </a:p>
        </p:txBody>
      </p:sp>
      <p:sp>
        <p:nvSpPr>
          <p:cNvPr id="4" name="Google Shape;331;p44"/>
          <p:cNvSpPr/>
          <p:nvPr/>
        </p:nvSpPr>
        <p:spPr>
          <a:xfrm>
            <a:off x="6096000" y="1498600"/>
            <a:ext cx="5892800" cy="38608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en-US" sz="2200" b="1" dirty="0">
                <a:solidFill>
                  <a:srgbClr val="2F2F2F"/>
                </a:solidFill>
                <a:latin typeface="Arial"/>
                <a:ea typeface="Arial"/>
                <a:cs typeface="Arial"/>
                <a:sym typeface="Arial"/>
              </a:rPr>
              <a:t>Section Two</a:t>
            </a:r>
            <a:endParaRPr dirty="0"/>
          </a:p>
          <a:p>
            <a:pPr marL="342900" marR="0" lvl="0" indent="-342900" algn="l" rtl="0">
              <a:spcBef>
                <a:spcPts val="99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Snapshot of current mind-body state</a:t>
            </a:r>
            <a:endParaRPr dirty="0"/>
          </a:p>
          <a:p>
            <a:pPr marL="342900" marR="0" lvl="0" indent="-342900" algn="l" rtl="0">
              <a:spcBef>
                <a:spcPts val="99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Follow recommendations corresponding to the highest body and highest mind score to restore balance</a:t>
            </a:r>
            <a:endParaRPr dirty="0"/>
          </a:p>
          <a:p>
            <a:pPr marL="342900" marR="0" lvl="0" indent="-342900" algn="l" rtl="0">
              <a:spcBef>
                <a:spcPts val="990"/>
              </a:spcBef>
              <a:spcAft>
                <a:spcPts val="0"/>
              </a:spcAft>
              <a:buClr>
                <a:srgbClr val="2F2F2F"/>
              </a:buClr>
              <a:buSzPts val="2200"/>
              <a:buFont typeface="Arial"/>
              <a:buChar char="•"/>
            </a:pPr>
            <a:r>
              <a:rPr lang="en-US" sz="2200" dirty="0">
                <a:solidFill>
                  <a:srgbClr val="2F2F2F"/>
                </a:solidFill>
              </a:rPr>
              <a:t>Sense of sight, sound, and smell to balance the mind.  Sense of taste and touch to balance the body.  </a:t>
            </a:r>
            <a:endParaRPr sz="2200" dirty="0">
              <a:solidFill>
                <a:srgbClr val="2F2F2F"/>
              </a:solidFill>
              <a:latin typeface="Arial"/>
              <a:ea typeface="Arial"/>
              <a:cs typeface="Arial"/>
              <a:sym typeface="Arial"/>
            </a:endParaRPr>
          </a:p>
          <a:p>
            <a:pPr marL="342900" marR="0" lvl="0" indent="-203200" algn="l" rtl="0">
              <a:spcBef>
                <a:spcPts val="990"/>
              </a:spcBef>
              <a:spcAft>
                <a:spcPts val="0"/>
              </a:spcAft>
              <a:buClr>
                <a:schemeClr val="dk1"/>
              </a:buClr>
              <a:buSzPts val="2200"/>
              <a:buFont typeface="Arial"/>
              <a:buNone/>
            </a:pPr>
            <a:endParaRPr sz="2200" dirty="0">
              <a:solidFill>
                <a:srgbClr val="2F2F2F"/>
              </a:solidFill>
              <a:latin typeface="Arial"/>
              <a:ea typeface="Arial"/>
              <a:cs typeface="Arial"/>
              <a:sym typeface="Arial"/>
            </a:endParaRPr>
          </a:p>
          <a:p>
            <a:pPr marL="342900" marR="0" lvl="0" indent="-292100" algn="l" rtl="0">
              <a:spcBef>
                <a:spcPts val="360"/>
              </a:spcBef>
              <a:spcAft>
                <a:spcPts val="0"/>
              </a:spcAft>
              <a:buClr>
                <a:schemeClr val="dk1"/>
              </a:buClr>
              <a:buSzPts val="800"/>
              <a:buFont typeface="Arial"/>
              <a:buNone/>
            </a:pPr>
            <a:endParaRPr sz="800" dirty="0">
              <a:solidFill>
                <a:srgbClr val="2F2F2F"/>
              </a:solidFill>
              <a:latin typeface="Arial"/>
              <a:ea typeface="Arial"/>
              <a:cs typeface="Arial"/>
              <a:sym typeface="Arial"/>
            </a:endParaRPr>
          </a:p>
          <a:p>
            <a:pPr marL="342900" marR="0" lvl="0" indent="-203200" algn="l" rtl="0">
              <a:spcBef>
                <a:spcPts val="990"/>
              </a:spcBef>
              <a:spcAft>
                <a:spcPts val="0"/>
              </a:spcAft>
              <a:buClr>
                <a:schemeClr val="dk1"/>
              </a:buClr>
              <a:buSzPts val="2200"/>
              <a:buFont typeface="Arial"/>
              <a:buNone/>
            </a:pPr>
            <a:endParaRPr sz="2200" b="1" dirty="0">
              <a:solidFill>
                <a:srgbClr val="2F2F2F"/>
              </a:solidFill>
              <a:latin typeface="Arial"/>
              <a:ea typeface="Arial"/>
              <a:cs typeface="Arial"/>
              <a:sym typeface="Arial"/>
            </a:endParaRPr>
          </a:p>
        </p:txBody>
      </p:sp>
    </p:spTree>
    <p:extLst>
      <p:ext uri="{BB962C8B-B14F-4D97-AF65-F5344CB8AC3E}">
        <p14:creationId xmlns:p14="http://schemas.microsoft.com/office/powerpoint/2010/main" val="3843892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743075" y="2885849"/>
            <a:ext cx="87058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i="1" dirty="0">
                <a:solidFill>
                  <a:schemeClr val="bg1"/>
                </a:solidFill>
                <a:cs typeface="Arial" panose="020B0604020202020204" pitchFamily="34" charset="0"/>
              </a:rPr>
              <a:t>Perfect Health: Ayurvedic Lifestyle</a:t>
            </a:r>
          </a:p>
          <a:p>
            <a:pPr algn="ctr" eaLnBrk="1" hangingPunct="1">
              <a:spcBef>
                <a:spcPct val="0"/>
              </a:spcBef>
              <a:buFontTx/>
              <a:buNone/>
            </a:pPr>
            <a:r>
              <a:rPr lang="en-US" altLang="en-US" sz="4000" b="1" dirty="0">
                <a:solidFill>
                  <a:schemeClr val="bg1"/>
                </a:solidFill>
                <a:cs typeface="Arial" panose="020B0604020202020204" pitchFamily="34" charset="0"/>
              </a:rPr>
              <a:t>Introduction to Ayurveda</a:t>
            </a:r>
          </a:p>
        </p:txBody>
      </p:sp>
    </p:spTree>
    <p:extLst>
      <p:ext uri="{BB962C8B-B14F-4D97-AF65-F5344CB8AC3E}">
        <p14:creationId xmlns:p14="http://schemas.microsoft.com/office/powerpoint/2010/main" val="694919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38;p45"/>
          <p:cNvSpPr/>
          <p:nvPr/>
        </p:nvSpPr>
        <p:spPr>
          <a:xfrm>
            <a:off x="1524000" y="53340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2F2F2F"/>
                </a:solidFill>
                <a:sym typeface="Arial"/>
              </a:rPr>
              <a:t>Enlivening Health</a:t>
            </a:r>
            <a:endParaRPr dirty="0"/>
          </a:p>
        </p:txBody>
      </p:sp>
      <p:sp>
        <p:nvSpPr>
          <p:cNvPr id="3" name="Google Shape;339;p45"/>
          <p:cNvSpPr/>
          <p:nvPr/>
        </p:nvSpPr>
        <p:spPr>
          <a:xfrm>
            <a:off x="1943878" y="1894113"/>
            <a:ext cx="8724122" cy="41334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85000"/>
              </a:lnSpc>
              <a:spcBef>
                <a:spcPts val="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Begin thinking of yourself as a multidimensional being. Notice how awareness expands or constricts</a:t>
            </a:r>
            <a:endParaRPr sz="2200" dirty="0">
              <a:solidFill>
                <a:srgbClr val="2F2F2F"/>
              </a:solidFill>
              <a:latin typeface="Arial"/>
              <a:ea typeface="Arial"/>
              <a:cs typeface="Arial"/>
              <a:sym typeface="Arial"/>
            </a:endParaRPr>
          </a:p>
          <a:p>
            <a:pPr marL="342900" marR="0" lvl="0" indent="-342900" algn="l" rtl="0">
              <a:lnSpc>
                <a:spcPct val="85000"/>
              </a:lnSpc>
              <a:spcBef>
                <a:spcPts val="220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Become familiar with th</a:t>
            </a:r>
            <a:r>
              <a:rPr lang="en-US" sz="2200" dirty="0">
                <a:solidFill>
                  <a:srgbClr val="2F2F2F"/>
                </a:solidFill>
              </a:rPr>
              <a:t>e dosha qualities and characteristics to bring awareness and</a:t>
            </a:r>
            <a:r>
              <a:rPr lang="en-US" sz="2200" dirty="0">
                <a:solidFill>
                  <a:srgbClr val="2F2F2F"/>
                </a:solidFill>
                <a:latin typeface="Arial"/>
                <a:ea typeface="Arial"/>
                <a:cs typeface="Arial"/>
                <a:sym typeface="Arial"/>
              </a:rPr>
              <a:t> notice when imbalances arise. Take steps to restore balance</a:t>
            </a:r>
          </a:p>
          <a:p>
            <a:pPr marL="342900" marR="0" lvl="0" indent="-342900" algn="l" rtl="0">
              <a:lnSpc>
                <a:spcPct val="85000"/>
              </a:lnSpc>
              <a:spcBef>
                <a:spcPts val="220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Remember there is no “one size fits all” prescription for well-being</a:t>
            </a:r>
          </a:p>
          <a:p>
            <a:pPr marL="342900" marR="0" lvl="0" indent="-342900" algn="l" rtl="0">
              <a:lnSpc>
                <a:spcPct val="85000"/>
              </a:lnSpc>
              <a:spcBef>
                <a:spcPts val="2200"/>
              </a:spcBef>
              <a:spcAft>
                <a:spcPts val="0"/>
              </a:spcAft>
              <a:buClr>
                <a:srgbClr val="2F2F2F"/>
              </a:buClr>
              <a:buSzPts val="2200"/>
              <a:buFont typeface="Arial"/>
              <a:buChar char="•"/>
            </a:pPr>
            <a:endParaRPr lang="en-US" sz="2200" dirty="0">
              <a:solidFill>
                <a:srgbClr val="2F2F2F"/>
              </a:solidFill>
              <a:latin typeface="Arial"/>
              <a:ea typeface="Arial"/>
              <a:cs typeface="Arial"/>
              <a:sym typeface="Arial"/>
            </a:endParaRPr>
          </a:p>
          <a:p>
            <a:pPr marL="342900" marR="0" lvl="0" indent="-342900" algn="l" rtl="0">
              <a:lnSpc>
                <a:spcPct val="85000"/>
              </a:lnSpc>
              <a:spcBef>
                <a:spcPts val="2200"/>
              </a:spcBef>
              <a:spcAft>
                <a:spcPts val="0"/>
              </a:spcAft>
              <a:buClr>
                <a:srgbClr val="2F2F2F"/>
              </a:buClr>
              <a:buSzPts val="2200"/>
              <a:buFont typeface="Arial"/>
              <a:buChar char="•"/>
            </a:pPr>
            <a:endParaRPr dirty="0"/>
          </a:p>
        </p:txBody>
      </p:sp>
    </p:spTree>
    <p:extLst>
      <p:ext uri="{BB962C8B-B14F-4D97-AF65-F5344CB8AC3E}">
        <p14:creationId xmlns:p14="http://schemas.microsoft.com/office/powerpoint/2010/main" val="1593351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5;p27"/>
          <p:cNvSpPr/>
          <p:nvPr/>
        </p:nvSpPr>
        <p:spPr>
          <a:xfrm>
            <a:off x="2400300" y="508437"/>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1" u="none" strike="noStrike" cap="none" dirty="0">
                <a:solidFill>
                  <a:srgbClr val="2F2F2F"/>
                </a:solidFill>
                <a:latin typeface="Arial"/>
                <a:ea typeface="Arial"/>
                <a:cs typeface="Arial"/>
                <a:sym typeface="Arial"/>
              </a:rPr>
              <a:t>The Perfect Health: Ayurvedic Lifestyle Program</a:t>
            </a:r>
            <a:endParaRPr i="1" dirty="0"/>
          </a:p>
        </p:txBody>
      </p:sp>
      <p:sp>
        <p:nvSpPr>
          <p:cNvPr id="3" name="Google Shape;166;p27"/>
          <p:cNvSpPr/>
          <p:nvPr/>
        </p:nvSpPr>
        <p:spPr>
          <a:xfrm>
            <a:off x="3276600" y="2653863"/>
            <a:ext cx="7391400" cy="3124200"/>
          </a:xfrm>
          <a:prstGeom prst="rect">
            <a:avLst/>
          </a:prstGeom>
          <a:noFill/>
          <a:ln>
            <a:noFill/>
          </a:ln>
        </p:spPr>
        <p:txBody>
          <a:bodyPr spcFirstLastPara="1" wrap="square" lIns="91425" tIns="45700" rIns="91425" bIns="45700" anchor="t" anchorCtr="0">
            <a:noAutofit/>
          </a:bodyPr>
          <a:lstStyle/>
          <a:p>
            <a:pPr marL="346075" indent="-346075">
              <a:spcBef>
                <a:spcPct val="70000"/>
              </a:spcBef>
              <a:buFontTx/>
              <a:buChar char="•"/>
            </a:pPr>
            <a:r>
              <a:rPr lang="en-US" sz="2200" dirty="0">
                <a:solidFill>
                  <a:srgbClr val="2F2F2F"/>
                </a:solidFill>
                <a:latin typeface="Arial" panose="020B0604020202020204" pitchFamily="34" charset="0"/>
                <a:cs typeface="Arial" panose="020B0604020202020204" pitchFamily="34" charset="0"/>
              </a:rPr>
              <a:t>Lesson 1 – Introduction to Ayurveda </a:t>
            </a:r>
          </a:p>
          <a:p>
            <a:pPr marL="346075" indent="-346075">
              <a:spcBef>
                <a:spcPct val="70000"/>
              </a:spcBef>
              <a:buFontTx/>
              <a:buChar char="•"/>
            </a:pPr>
            <a:r>
              <a:rPr lang="en-US" sz="2200" dirty="0">
                <a:solidFill>
                  <a:srgbClr val="2F2F2F"/>
                </a:solidFill>
                <a:latin typeface="Arial" panose="020B0604020202020204" pitchFamily="34" charset="0"/>
                <a:cs typeface="Arial" panose="020B0604020202020204" pitchFamily="34" charset="0"/>
              </a:rPr>
              <a:t>Lesson 2 – Ayurvedic Nutrition</a:t>
            </a:r>
          </a:p>
          <a:p>
            <a:pPr marL="346075" indent="-346075">
              <a:spcBef>
                <a:spcPct val="70000"/>
              </a:spcBef>
              <a:buFontTx/>
              <a:buChar char="•"/>
            </a:pPr>
            <a:r>
              <a:rPr lang="en-US" sz="2200" dirty="0">
                <a:solidFill>
                  <a:srgbClr val="2F2F2F"/>
                </a:solidFill>
                <a:latin typeface="Arial" panose="020B0604020202020204" pitchFamily="34" charset="0"/>
                <a:cs typeface="Arial" panose="020B0604020202020204" pitchFamily="34" charset="0"/>
              </a:rPr>
              <a:t>Lesson 3 – Emotional Freedom</a:t>
            </a:r>
          </a:p>
          <a:p>
            <a:pPr marL="346075" indent="-346075">
              <a:spcBef>
                <a:spcPct val="70000"/>
              </a:spcBef>
              <a:buFontTx/>
              <a:buChar char="•"/>
            </a:pPr>
            <a:r>
              <a:rPr lang="en-US" sz="2200" dirty="0">
                <a:solidFill>
                  <a:srgbClr val="2F2F2F"/>
                </a:solidFill>
                <a:latin typeface="Arial" panose="020B0604020202020204" pitchFamily="34" charset="0"/>
                <a:cs typeface="Arial" panose="020B0604020202020204" pitchFamily="34" charset="0"/>
              </a:rPr>
              <a:t>Lesson 4 – Inner Pharmacy </a:t>
            </a:r>
          </a:p>
          <a:p>
            <a:pPr marL="346075" indent="-346075">
              <a:spcBef>
                <a:spcPct val="70000"/>
              </a:spcBef>
              <a:buFontTx/>
              <a:buChar char="•"/>
            </a:pPr>
            <a:r>
              <a:rPr lang="en-US" sz="2200" dirty="0">
                <a:solidFill>
                  <a:srgbClr val="2F2F2F"/>
                </a:solidFill>
                <a:latin typeface="Arial" panose="020B0604020202020204" pitchFamily="34" charset="0"/>
                <a:cs typeface="Arial" panose="020B0604020202020204" pitchFamily="34" charset="0"/>
              </a:rPr>
              <a:t>Lesson 5 – Ayurvedic Daily Routines</a:t>
            </a:r>
          </a:p>
        </p:txBody>
      </p:sp>
      <p:sp>
        <p:nvSpPr>
          <p:cNvPr id="4" name="Google Shape;167;p27"/>
          <p:cNvSpPr txBox="1"/>
          <p:nvPr/>
        </p:nvSpPr>
        <p:spPr>
          <a:xfrm>
            <a:off x="2998238" y="2042319"/>
            <a:ext cx="8169275" cy="4270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0" i="1" u="none" strike="noStrike" cap="none" dirty="0">
                <a:solidFill>
                  <a:srgbClr val="2F2F2F"/>
                </a:solidFill>
                <a:latin typeface="Arial"/>
                <a:ea typeface="Arial"/>
                <a:cs typeface="Arial"/>
                <a:sym typeface="Arial"/>
              </a:rPr>
              <a:t>Tools to enhance your physical and emotional well being</a:t>
            </a:r>
            <a:endParaRPr dirty="0"/>
          </a:p>
        </p:txBody>
      </p:sp>
    </p:spTree>
    <p:extLst>
      <p:ext uri="{BB962C8B-B14F-4D97-AF65-F5344CB8AC3E}">
        <p14:creationId xmlns:p14="http://schemas.microsoft.com/office/powerpoint/2010/main" val="132623936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4;p28"/>
          <p:cNvSpPr txBox="1">
            <a:spLocks/>
          </p:cNvSpPr>
          <p:nvPr/>
        </p:nvSpPr>
        <p:spPr>
          <a:xfrm>
            <a:off x="933060" y="1800808"/>
            <a:ext cx="11019453" cy="4198776"/>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6075" indent="-346075">
              <a:spcBef>
                <a:spcPts val="0"/>
              </a:spcBef>
              <a:buClr>
                <a:srgbClr val="2F2F2F"/>
              </a:buClr>
              <a:buSzPts val="2035"/>
            </a:pPr>
            <a:r>
              <a:rPr lang="en-US" sz="2000" i="1">
                <a:solidFill>
                  <a:srgbClr val="2F2F2F"/>
                </a:solidFill>
                <a:latin typeface="Arial"/>
                <a:ea typeface="Arial"/>
                <a:cs typeface="Arial"/>
                <a:sym typeface="Arial"/>
              </a:rPr>
              <a:t>Ayurveda: Ayus</a:t>
            </a:r>
            <a:r>
              <a:rPr lang="en-US" sz="2000">
                <a:solidFill>
                  <a:srgbClr val="2F2F2F"/>
                </a:solidFill>
                <a:latin typeface="Arial"/>
                <a:ea typeface="Arial"/>
                <a:cs typeface="Arial"/>
                <a:sym typeface="Arial"/>
              </a:rPr>
              <a:t> = life, </a:t>
            </a:r>
            <a:r>
              <a:rPr lang="en-US" sz="2000" i="1">
                <a:solidFill>
                  <a:srgbClr val="2F2F2F"/>
                </a:solidFill>
                <a:latin typeface="Arial"/>
                <a:ea typeface="Arial"/>
                <a:cs typeface="Arial"/>
                <a:sym typeface="Arial"/>
              </a:rPr>
              <a:t>Veda</a:t>
            </a:r>
            <a:r>
              <a:rPr lang="en-US" sz="2000">
                <a:solidFill>
                  <a:srgbClr val="2F2F2F"/>
                </a:solidFill>
                <a:latin typeface="Arial"/>
                <a:ea typeface="Arial"/>
                <a:cs typeface="Arial"/>
                <a:sym typeface="Arial"/>
              </a:rPr>
              <a:t> = science or knowledge</a:t>
            </a:r>
            <a:endParaRPr lang="en-US" sz="2000"/>
          </a:p>
          <a:p>
            <a:pPr marL="346075" indent="-346075">
              <a:spcBef>
                <a:spcPts val="1425"/>
              </a:spcBef>
              <a:buClr>
                <a:srgbClr val="2F2F2F"/>
              </a:buClr>
              <a:buSzPts val="2035"/>
            </a:pPr>
            <a:r>
              <a:rPr lang="en-US" sz="2000">
                <a:solidFill>
                  <a:srgbClr val="2F2F2F"/>
                </a:solidFill>
                <a:latin typeface="Arial"/>
                <a:ea typeface="Arial"/>
                <a:cs typeface="Arial"/>
                <a:sym typeface="Arial"/>
              </a:rPr>
              <a:t>5,000 year-old consciousness based system of healing from India</a:t>
            </a:r>
          </a:p>
          <a:p>
            <a:pPr marL="346075" indent="-346075">
              <a:spcBef>
                <a:spcPts val="1425"/>
              </a:spcBef>
              <a:buClr>
                <a:srgbClr val="2F2F2F"/>
              </a:buClr>
              <a:buSzPts val="2035"/>
            </a:pPr>
            <a:r>
              <a:rPr lang="en-US" sz="2000">
                <a:solidFill>
                  <a:srgbClr val="2F2F2F"/>
                </a:solidFill>
              </a:rPr>
              <a:t>The purpose of Ayurveda is to help us return to our natural state of health, balance, and wholeness</a:t>
            </a:r>
            <a:endParaRPr lang="en-US" sz="2000">
              <a:solidFill>
                <a:srgbClr val="2F2F2F"/>
              </a:solidFill>
              <a:latin typeface="Arial"/>
              <a:ea typeface="Arial"/>
              <a:cs typeface="Arial"/>
              <a:sym typeface="Arial"/>
            </a:endParaRPr>
          </a:p>
          <a:p>
            <a:pPr marL="346075" indent="-346075">
              <a:spcBef>
                <a:spcPts val="1425"/>
              </a:spcBef>
              <a:buClr>
                <a:srgbClr val="2F2F2F"/>
              </a:buClr>
              <a:buSzPts val="2035"/>
            </a:pPr>
            <a:r>
              <a:rPr lang="en-US" sz="2000">
                <a:solidFill>
                  <a:srgbClr val="2F2F2F"/>
                </a:solidFill>
                <a:latin typeface="Arial"/>
                <a:ea typeface="Arial"/>
                <a:cs typeface="Arial"/>
                <a:sym typeface="Arial"/>
              </a:rPr>
              <a:t>Ayurveda recognizes the primacy of consciousness and offers powerful practices that </a:t>
            </a:r>
            <a:r>
              <a:rPr lang="en-US" sz="2000">
                <a:solidFill>
                  <a:srgbClr val="2F2F2F"/>
                </a:solidFill>
              </a:rPr>
              <a:t>can help us change the qualities of our experiences in consciousness to create health and balance in your mind-body system </a:t>
            </a:r>
          </a:p>
          <a:p>
            <a:pPr marL="346075" indent="-346075">
              <a:spcBef>
                <a:spcPts val="1425"/>
              </a:spcBef>
              <a:buClr>
                <a:srgbClr val="2F2F2F"/>
              </a:buClr>
              <a:buSzPts val="2035"/>
            </a:pPr>
            <a:r>
              <a:rPr lang="en-US" sz="2000">
                <a:solidFill>
                  <a:srgbClr val="2F2F2F"/>
                </a:solidFill>
              </a:rPr>
              <a:t>Our essential and ground state is pure consciousness, pure potentiality, and the field of all possibilities.  Consciousness is the source of all our experiences, including our sensations, images, feelings, thoughts, imagination, creativity, perceptions, insight, and intuition</a:t>
            </a:r>
          </a:p>
          <a:p>
            <a:pPr marL="346075" indent="-346075">
              <a:spcBef>
                <a:spcPts val="1425"/>
              </a:spcBef>
              <a:buClr>
                <a:srgbClr val="2F2F2F"/>
              </a:buClr>
              <a:buSzPts val="2035"/>
            </a:pPr>
            <a:endParaRPr lang="en-US" sz="2000">
              <a:solidFill>
                <a:srgbClr val="2F2F2F"/>
              </a:solidFill>
              <a:latin typeface="Arial"/>
              <a:ea typeface="Arial"/>
              <a:cs typeface="Arial"/>
              <a:sym typeface="Arial"/>
            </a:endParaRPr>
          </a:p>
          <a:p>
            <a:pPr marL="346075" indent="-346075">
              <a:spcBef>
                <a:spcPts val="1425"/>
              </a:spcBef>
              <a:buClr>
                <a:srgbClr val="2F2F2F"/>
              </a:buClr>
              <a:buSzPts val="2035"/>
            </a:pPr>
            <a:endParaRPr lang="en-US" sz="2035">
              <a:solidFill>
                <a:srgbClr val="2F2F2F"/>
              </a:solidFill>
            </a:endParaRPr>
          </a:p>
          <a:p>
            <a:pPr marL="346075" indent="-346075">
              <a:spcBef>
                <a:spcPts val="1425"/>
              </a:spcBef>
              <a:buClr>
                <a:srgbClr val="2F2F2F"/>
              </a:buClr>
              <a:buSzPts val="2035"/>
            </a:pPr>
            <a:endParaRPr lang="en-US" sz="2035">
              <a:solidFill>
                <a:srgbClr val="2F2F2F"/>
              </a:solidFill>
            </a:endParaRPr>
          </a:p>
          <a:p>
            <a:pPr marL="346075" indent="-346075">
              <a:spcBef>
                <a:spcPts val="1425"/>
              </a:spcBef>
              <a:buClr>
                <a:srgbClr val="2F2F2F"/>
              </a:buClr>
              <a:buSzPts val="2035"/>
            </a:pPr>
            <a:endParaRPr lang="en-US" sz="2035">
              <a:solidFill>
                <a:srgbClr val="2F2F2F"/>
              </a:solidFill>
            </a:endParaRPr>
          </a:p>
          <a:p>
            <a:pPr marL="346075" indent="-346075">
              <a:spcBef>
                <a:spcPts val="1425"/>
              </a:spcBef>
              <a:buClr>
                <a:srgbClr val="2F2F2F"/>
              </a:buClr>
              <a:buSzPts val="2035"/>
            </a:pPr>
            <a:endParaRPr lang="en-US"/>
          </a:p>
          <a:p>
            <a:pPr marL="346075" indent="-216852">
              <a:spcBef>
                <a:spcPts val="1425"/>
              </a:spcBef>
              <a:buClr>
                <a:schemeClr val="dk1"/>
              </a:buClr>
              <a:buSzPts val="2035"/>
              <a:buFont typeface="Arial"/>
              <a:buNone/>
            </a:pPr>
            <a:endParaRPr lang="en-US" sz="2035">
              <a:solidFill>
                <a:srgbClr val="2F2F2F"/>
              </a:solidFill>
              <a:latin typeface="Arial"/>
              <a:ea typeface="Arial"/>
              <a:cs typeface="Arial"/>
              <a:sym typeface="Arial"/>
            </a:endParaRPr>
          </a:p>
          <a:p>
            <a:pPr marL="346075" indent="-216852">
              <a:lnSpc>
                <a:spcPct val="90000"/>
              </a:lnSpc>
              <a:spcBef>
                <a:spcPts val="1425"/>
              </a:spcBef>
              <a:buClr>
                <a:schemeClr val="dk1"/>
              </a:buClr>
              <a:buSzPts val="2035"/>
              <a:buFont typeface="Arial"/>
              <a:buNone/>
            </a:pPr>
            <a:endParaRPr lang="en-US" sz="2035" dirty="0">
              <a:solidFill>
                <a:srgbClr val="2F2F2F"/>
              </a:solidFill>
              <a:latin typeface="Arial"/>
              <a:ea typeface="Arial"/>
              <a:cs typeface="Arial"/>
              <a:sym typeface="Arial"/>
            </a:endParaRPr>
          </a:p>
        </p:txBody>
      </p:sp>
      <p:sp>
        <p:nvSpPr>
          <p:cNvPr id="3" name="Google Shape;175;p28"/>
          <p:cNvSpPr/>
          <p:nvPr/>
        </p:nvSpPr>
        <p:spPr>
          <a:xfrm>
            <a:off x="1524000" y="38100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dirty="0">
                <a:solidFill>
                  <a:srgbClr val="2F2F2F"/>
                </a:solidFill>
                <a:latin typeface="Arial"/>
                <a:ea typeface="Arial"/>
                <a:cs typeface="Arial"/>
                <a:sym typeface="Arial"/>
              </a:rPr>
              <a:t>Ayurveda</a:t>
            </a:r>
            <a:endParaRPr dirty="0"/>
          </a:p>
          <a:p>
            <a:pPr marL="0" marR="0" lvl="0" indent="0" algn="ctr" rtl="0">
              <a:spcBef>
                <a:spcPts val="0"/>
              </a:spcBef>
              <a:spcAft>
                <a:spcPts val="0"/>
              </a:spcAft>
              <a:buNone/>
            </a:pPr>
            <a:r>
              <a:rPr lang="en-US" sz="2200" b="1" i="0" u="none" strike="noStrike" cap="none" dirty="0">
                <a:solidFill>
                  <a:srgbClr val="2F2F2F"/>
                </a:solidFill>
                <a:latin typeface="Arial"/>
                <a:ea typeface="Arial"/>
                <a:cs typeface="Arial"/>
                <a:sym typeface="Arial"/>
              </a:rPr>
              <a:t>The Science of Life </a:t>
            </a:r>
            <a:endParaRPr dirty="0"/>
          </a:p>
          <a:p>
            <a:pPr marL="0" marR="0" lvl="0" indent="0" algn="ctr" rtl="0">
              <a:spcBef>
                <a:spcPts val="0"/>
              </a:spcBef>
              <a:spcAft>
                <a:spcPts val="0"/>
              </a:spcAft>
              <a:buNone/>
            </a:pPr>
            <a:endParaRPr sz="3600" b="1" i="0" u="none" strike="noStrike" cap="none" dirty="0">
              <a:solidFill>
                <a:srgbClr val="2F2F2F"/>
              </a:solidFill>
              <a:latin typeface="Arial"/>
              <a:ea typeface="Arial"/>
              <a:cs typeface="Arial"/>
              <a:sym typeface="Arial"/>
            </a:endParaRPr>
          </a:p>
        </p:txBody>
      </p:sp>
    </p:spTree>
    <p:extLst>
      <p:ext uri="{BB962C8B-B14F-4D97-AF65-F5344CB8AC3E}">
        <p14:creationId xmlns:p14="http://schemas.microsoft.com/office/powerpoint/2010/main" val="50611562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4;p28"/>
          <p:cNvSpPr txBox="1">
            <a:spLocks/>
          </p:cNvSpPr>
          <p:nvPr/>
        </p:nvSpPr>
        <p:spPr>
          <a:xfrm>
            <a:off x="1029810" y="1367160"/>
            <a:ext cx="10369117" cy="4716399"/>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72123">
              <a:lnSpc>
                <a:spcPct val="90000"/>
              </a:lnSpc>
              <a:spcBef>
                <a:spcPts val="1425"/>
              </a:spcBef>
              <a:buSzPts val="2035"/>
              <a:buFont typeface="Arial" panose="020B0604020202020204" pitchFamily="34" charset="0"/>
              <a:buChar char="•"/>
            </a:pPr>
            <a:endParaRPr lang="en-US" sz="2400" dirty="0">
              <a:solidFill>
                <a:srgbClr val="2F2F2F"/>
              </a:solidFill>
            </a:endParaRPr>
          </a:p>
          <a:p>
            <a:pPr marL="472123">
              <a:lnSpc>
                <a:spcPct val="90000"/>
              </a:lnSpc>
              <a:spcBef>
                <a:spcPts val="1425"/>
              </a:spcBef>
              <a:buSzPts val="2035"/>
              <a:buFont typeface="Arial" panose="020B0604020202020204" pitchFamily="34" charset="0"/>
              <a:buChar char="•"/>
            </a:pPr>
            <a:r>
              <a:rPr lang="en-US" sz="2000" dirty="0">
                <a:solidFill>
                  <a:srgbClr val="2F2F2F"/>
                </a:solidFill>
              </a:rPr>
              <a:t>Ayurvedic practices include sensory modulation, meditation, yoga, nutrition, emotional wellbeing, physical activity, breathing practices, daily routines and many other tools and practices for shifting our consciousness towards health and happiness</a:t>
            </a:r>
          </a:p>
          <a:p>
            <a:pPr marL="472123">
              <a:lnSpc>
                <a:spcPct val="90000"/>
              </a:lnSpc>
              <a:spcBef>
                <a:spcPts val="1425"/>
              </a:spcBef>
              <a:buSzPts val="2035"/>
              <a:buFont typeface="Arial" panose="020B0604020202020204" pitchFamily="34" charset="0"/>
              <a:buChar char="•"/>
            </a:pPr>
            <a:r>
              <a:rPr lang="en-US" sz="2000" dirty="0">
                <a:solidFill>
                  <a:srgbClr val="2F2F2F"/>
                </a:solidFill>
              </a:rPr>
              <a:t>Ayurveda is experiential and there is no “one size fits all” prescription for well-being: instead, every health-related measure is based on an individual’s mind-body type, or dosha, and the needs that derive from it</a:t>
            </a:r>
          </a:p>
          <a:p>
            <a:pPr marL="472123">
              <a:lnSpc>
                <a:spcPct val="90000"/>
              </a:lnSpc>
              <a:spcBef>
                <a:spcPts val="1425"/>
              </a:spcBef>
              <a:buSzPts val="2035"/>
              <a:buFont typeface="Arial" panose="020B0604020202020204" pitchFamily="34" charset="0"/>
              <a:buChar char="•"/>
            </a:pPr>
            <a:r>
              <a:rPr lang="en-US" sz="2000" dirty="0">
                <a:solidFill>
                  <a:srgbClr val="2F2F2F"/>
                </a:solidFill>
              </a:rPr>
              <a:t>The six most important pillars of health to focus on in our daily lifestyle are sleep, meditation, movement/physical activity, healthy emotions, grounding, and optimal nutrition.  All of these components are included in the Perfect Health Program.</a:t>
            </a:r>
          </a:p>
          <a:p>
            <a:pPr marL="586423" lvl="1" indent="0">
              <a:lnSpc>
                <a:spcPct val="90000"/>
              </a:lnSpc>
              <a:spcBef>
                <a:spcPts val="1425"/>
              </a:spcBef>
              <a:buSzPts val="2035"/>
              <a:buFont typeface="Arial"/>
              <a:buNone/>
            </a:pPr>
            <a:endParaRPr lang="en-US" sz="1635" dirty="0">
              <a:solidFill>
                <a:srgbClr val="2F2F2F"/>
              </a:solidFill>
              <a:latin typeface="Arial"/>
              <a:ea typeface="Arial"/>
              <a:cs typeface="Arial"/>
              <a:sym typeface="Arial"/>
            </a:endParaRPr>
          </a:p>
        </p:txBody>
      </p:sp>
      <p:sp>
        <p:nvSpPr>
          <p:cNvPr id="3" name="Google Shape;175;p28"/>
          <p:cNvSpPr/>
          <p:nvPr/>
        </p:nvSpPr>
        <p:spPr>
          <a:xfrm>
            <a:off x="1524000" y="38100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dirty="0">
                <a:solidFill>
                  <a:srgbClr val="2F2F2F"/>
                </a:solidFill>
                <a:latin typeface="Arial"/>
                <a:ea typeface="Arial"/>
                <a:cs typeface="Arial"/>
                <a:sym typeface="Arial"/>
              </a:rPr>
              <a:t>Ayurveda</a:t>
            </a:r>
            <a:endParaRPr dirty="0"/>
          </a:p>
          <a:p>
            <a:pPr marL="0" marR="0" lvl="0" indent="0" algn="ctr" rtl="0">
              <a:spcBef>
                <a:spcPts val="0"/>
              </a:spcBef>
              <a:spcAft>
                <a:spcPts val="0"/>
              </a:spcAft>
              <a:buNone/>
            </a:pPr>
            <a:r>
              <a:rPr lang="en-US" sz="2200" b="1" i="0" u="none" strike="noStrike" cap="none" dirty="0">
                <a:solidFill>
                  <a:srgbClr val="2F2F2F"/>
                </a:solidFill>
                <a:latin typeface="Arial"/>
                <a:ea typeface="Arial"/>
                <a:cs typeface="Arial"/>
                <a:sym typeface="Arial"/>
              </a:rPr>
              <a:t>The Science of Life </a:t>
            </a:r>
            <a:endParaRPr dirty="0"/>
          </a:p>
          <a:p>
            <a:pPr marL="0" marR="0" lvl="0" indent="0" algn="ctr" rtl="0">
              <a:spcBef>
                <a:spcPts val="0"/>
              </a:spcBef>
              <a:spcAft>
                <a:spcPts val="0"/>
              </a:spcAft>
              <a:buNone/>
            </a:pPr>
            <a:endParaRPr sz="3600" b="1" i="0" u="none" strike="noStrike" cap="none" dirty="0">
              <a:solidFill>
                <a:srgbClr val="2F2F2F"/>
              </a:solidFill>
              <a:latin typeface="Arial"/>
              <a:ea typeface="Arial"/>
              <a:cs typeface="Arial"/>
              <a:sym typeface="Arial"/>
            </a:endParaRPr>
          </a:p>
        </p:txBody>
      </p:sp>
    </p:spTree>
    <p:extLst>
      <p:ext uri="{BB962C8B-B14F-4D97-AF65-F5344CB8AC3E}">
        <p14:creationId xmlns:p14="http://schemas.microsoft.com/office/powerpoint/2010/main" val="64706673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4;p28"/>
          <p:cNvSpPr txBox="1">
            <a:spLocks/>
          </p:cNvSpPr>
          <p:nvPr/>
        </p:nvSpPr>
        <p:spPr>
          <a:xfrm>
            <a:off x="1029810" y="1367160"/>
            <a:ext cx="10369117" cy="4716399"/>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72123">
              <a:lnSpc>
                <a:spcPct val="90000"/>
              </a:lnSpc>
              <a:spcBef>
                <a:spcPts val="1425"/>
              </a:spcBef>
              <a:buSzPts val="2035"/>
              <a:buFont typeface="Arial" panose="020B0604020202020204" pitchFamily="34" charset="0"/>
              <a:buChar char="•"/>
            </a:pPr>
            <a:endParaRPr lang="en-US" sz="2000" dirty="0"/>
          </a:p>
          <a:p>
            <a:pPr marL="472123">
              <a:lnSpc>
                <a:spcPct val="90000"/>
              </a:lnSpc>
              <a:spcBef>
                <a:spcPts val="1425"/>
              </a:spcBef>
              <a:buSzPts val="2035"/>
              <a:buFont typeface="Arial" panose="020B0604020202020204" pitchFamily="34" charset="0"/>
              <a:buChar char="•"/>
            </a:pPr>
            <a:r>
              <a:rPr lang="en-US" sz="2000" dirty="0"/>
              <a:t>Current scientific research validates Ayurvedic practices</a:t>
            </a:r>
          </a:p>
          <a:p>
            <a:pPr marL="472123">
              <a:lnSpc>
                <a:spcPct val="90000"/>
              </a:lnSpc>
              <a:spcBef>
                <a:spcPts val="1425"/>
              </a:spcBef>
              <a:buSzPts val="2035"/>
              <a:buFont typeface="Arial" panose="020B0604020202020204" pitchFamily="34" charset="0"/>
              <a:buChar char="•"/>
            </a:pPr>
            <a:r>
              <a:rPr lang="en-US" sz="2000" dirty="0"/>
              <a:t>Ayurvedic practices can change gene expression to promote wellness, self-regulation, and homeostasis (balance)</a:t>
            </a:r>
          </a:p>
          <a:p>
            <a:pPr marL="472123">
              <a:lnSpc>
                <a:spcPct val="90000"/>
              </a:lnSpc>
              <a:spcBef>
                <a:spcPts val="1425"/>
              </a:spcBef>
              <a:buSzPts val="2035"/>
              <a:buFont typeface="Arial" panose="020B0604020202020204" pitchFamily="34" charset="0"/>
              <a:buChar char="•"/>
            </a:pPr>
            <a:r>
              <a:rPr lang="en-US" sz="2000" dirty="0"/>
              <a:t>Three studies conducted at the Chopra Center’s </a:t>
            </a:r>
            <a:r>
              <a:rPr lang="en-US" sz="2000" i="1" dirty="0"/>
              <a:t>Perfect Health</a:t>
            </a:r>
            <a:r>
              <a:rPr lang="en-US" sz="2000" dirty="0"/>
              <a:t> program and the </a:t>
            </a:r>
            <a:r>
              <a:rPr lang="en-US" sz="2000" i="1" dirty="0"/>
              <a:t>Seduction of Spirit</a:t>
            </a:r>
            <a:r>
              <a:rPr lang="en-US" sz="2000" dirty="0"/>
              <a:t> programs reported:</a:t>
            </a:r>
          </a:p>
        </p:txBody>
      </p:sp>
      <p:sp>
        <p:nvSpPr>
          <p:cNvPr id="3" name="Google Shape;175;p28"/>
          <p:cNvSpPr/>
          <p:nvPr/>
        </p:nvSpPr>
        <p:spPr>
          <a:xfrm>
            <a:off x="1524000" y="38100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dirty="0">
                <a:solidFill>
                  <a:srgbClr val="2F2F2F"/>
                </a:solidFill>
                <a:latin typeface="Arial"/>
                <a:ea typeface="Arial"/>
                <a:cs typeface="Arial"/>
                <a:sym typeface="Arial"/>
              </a:rPr>
              <a:t>The Benefits of Ayurveda</a:t>
            </a:r>
            <a:endParaRPr dirty="0"/>
          </a:p>
        </p:txBody>
      </p:sp>
      <p:sp>
        <p:nvSpPr>
          <p:cNvPr id="9" name="Google Shape;174;p28"/>
          <p:cNvSpPr txBox="1">
            <a:spLocks/>
          </p:cNvSpPr>
          <p:nvPr/>
        </p:nvSpPr>
        <p:spPr>
          <a:xfrm>
            <a:off x="1822883" y="3842273"/>
            <a:ext cx="10369117" cy="4716399"/>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72123">
              <a:lnSpc>
                <a:spcPct val="90000"/>
              </a:lnSpc>
              <a:spcBef>
                <a:spcPts val="1425"/>
              </a:spcBef>
              <a:buSzPts val="2035"/>
            </a:pPr>
            <a:r>
              <a:rPr lang="en-US" sz="2000" dirty="0"/>
              <a:t>Anxiety reduction</a:t>
            </a:r>
          </a:p>
          <a:p>
            <a:pPr marL="472123">
              <a:lnSpc>
                <a:spcPct val="90000"/>
              </a:lnSpc>
              <a:spcBef>
                <a:spcPts val="1425"/>
              </a:spcBef>
              <a:buSzPts val="2035"/>
            </a:pPr>
            <a:r>
              <a:rPr lang="en-US" sz="2000" dirty="0"/>
              <a:t>Sustained increases in psychological well-being</a:t>
            </a:r>
          </a:p>
          <a:p>
            <a:pPr marL="472123">
              <a:lnSpc>
                <a:spcPct val="90000"/>
              </a:lnSpc>
              <a:spcBef>
                <a:spcPts val="1425"/>
              </a:spcBef>
              <a:buSzPts val="2035"/>
            </a:pPr>
            <a:r>
              <a:rPr lang="en-US" sz="2000" dirty="0"/>
              <a:t>Decrease in chemicals that may increase the risk of heart disease</a:t>
            </a:r>
          </a:p>
          <a:p>
            <a:pPr marL="472123">
              <a:lnSpc>
                <a:spcPct val="90000"/>
              </a:lnSpc>
              <a:spcBef>
                <a:spcPts val="1425"/>
              </a:spcBef>
              <a:buSzPts val="2035"/>
              <a:buFont typeface="Arial" panose="020B0604020202020204" pitchFamily="34" charset="0"/>
              <a:buChar char="•"/>
            </a:pPr>
            <a:endParaRPr lang="en-US" sz="2000" dirty="0">
              <a:solidFill>
                <a:srgbClr val="2F2F2F"/>
              </a:solidFill>
            </a:endParaRPr>
          </a:p>
          <a:p>
            <a:pPr marL="586423" lvl="1" indent="0">
              <a:lnSpc>
                <a:spcPct val="90000"/>
              </a:lnSpc>
              <a:spcBef>
                <a:spcPts val="1425"/>
              </a:spcBef>
              <a:buSzPts val="2035"/>
              <a:buFont typeface="Arial"/>
              <a:buNone/>
            </a:pPr>
            <a:endParaRPr lang="en-US" sz="1635" dirty="0">
              <a:solidFill>
                <a:srgbClr val="2F2F2F"/>
              </a:solidFill>
              <a:latin typeface="Arial"/>
              <a:ea typeface="Arial"/>
              <a:cs typeface="Arial"/>
              <a:sym typeface="Arial"/>
            </a:endParaRPr>
          </a:p>
        </p:txBody>
      </p:sp>
    </p:spTree>
    <p:extLst>
      <p:ext uri="{BB962C8B-B14F-4D97-AF65-F5344CB8AC3E}">
        <p14:creationId xmlns:p14="http://schemas.microsoft.com/office/powerpoint/2010/main" val="20857458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1000"/>
                                        <p:tgtEl>
                                          <p:spTgt spid="9">
                                            <p:txEl>
                                              <p:pRg st="0" end="0"/>
                                            </p:txEl>
                                          </p:spTgt>
                                        </p:tgtEl>
                                        <p:attrNameLst>
                                          <p:attrName>ppt_x</p:attrName>
                                        </p:attrNameLst>
                                      </p:cBhvr>
                                      <p:tavLst>
                                        <p:tav tm="0">
                                          <p:val>
                                            <p:strVal val="#ppt_x-#ppt_w*1.125000"/>
                                          </p:val>
                                        </p:tav>
                                        <p:tav tm="100000">
                                          <p:val>
                                            <p:strVal val="#ppt_x"/>
                                          </p:val>
                                        </p:tav>
                                      </p:tavLst>
                                    </p:anim>
                                    <p:animEffect transition="in" filter="wipe(right)">
                                      <p:cBhvr>
                                        <p:cTn id="8" dur="1000"/>
                                        <p:tgtEl>
                                          <p:spTgt spid="9">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1000"/>
                                        <p:tgtEl>
                                          <p:spTgt spid="9">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1000"/>
                                        <p:tgtEl>
                                          <p:spTgt spid="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1000"/>
                                        <p:tgtEl>
                                          <p:spTgt spid="9">
                                            <p:txEl>
                                              <p:pRg st="2" end="2"/>
                                            </p:txEl>
                                          </p:spTgt>
                                        </p:tgtEl>
                                        <p:attrNameLst>
                                          <p:attrName>ppt_x</p:attrName>
                                        </p:attrNameLst>
                                      </p:cBhvr>
                                      <p:tavLst>
                                        <p:tav tm="0">
                                          <p:val>
                                            <p:strVal val="#ppt_x-#ppt_w*1.125000"/>
                                          </p:val>
                                        </p:tav>
                                        <p:tav tm="100000">
                                          <p:val>
                                            <p:strVal val="#ppt_x"/>
                                          </p:val>
                                        </p:tav>
                                      </p:tavLst>
                                    </p:anim>
                                    <p:animEffect transition="in" filter="wipe(right)">
                                      <p:cBhvr>
                                        <p:cTn id="20"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3;p29"/>
          <p:cNvSpPr txBox="1">
            <a:spLocks noGrp="1"/>
          </p:cNvSpPr>
          <p:nvPr>
            <p:ph type="title"/>
          </p:nvPr>
        </p:nvSpPr>
        <p:spPr>
          <a:xfrm>
            <a:off x="1524000" y="381000"/>
            <a:ext cx="9144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2F2F2F"/>
              </a:buClr>
              <a:buSzPts val="3600"/>
              <a:buFont typeface="Arial"/>
              <a:buNone/>
            </a:pPr>
            <a:r>
              <a:rPr lang="en-US" sz="3600" b="1" dirty="0">
                <a:solidFill>
                  <a:srgbClr val="2F2F2F"/>
                </a:solidFill>
              </a:rPr>
              <a:t>Body, Mind and Soul</a:t>
            </a:r>
            <a:endParaRPr dirty="0"/>
          </a:p>
        </p:txBody>
      </p:sp>
      <p:sp>
        <p:nvSpPr>
          <p:cNvPr id="3" name="Google Shape;184;p29"/>
          <p:cNvSpPr/>
          <p:nvPr/>
        </p:nvSpPr>
        <p:spPr>
          <a:xfrm>
            <a:off x="937937" y="1624303"/>
            <a:ext cx="5432011" cy="4294414"/>
          </a:xfrm>
          <a:prstGeom prst="rect">
            <a:avLst/>
          </a:prstGeom>
          <a:noFill/>
          <a:ln>
            <a:noFill/>
          </a:ln>
        </p:spPr>
        <p:txBody>
          <a:bodyPr spcFirstLastPara="1" wrap="square" lIns="91425" tIns="45700" rIns="91425" bIns="45700" anchor="t" anchorCtr="0">
            <a:noAutofit/>
          </a:bodyPr>
          <a:lstStyle/>
          <a:p>
            <a:pPr marL="346075" marR="0" lvl="0" indent="-346075" algn="l" rtl="0">
              <a:spcBef>
                <a:spcPts val="0"/>
              </a:spcBef>
              <a:spcAft>
                <a:spcPts val="0"/>
              </a:spcAft>
              <a:buClr>
                <a:srgbClr val="2F2F2F"/>
              </a:buClr>
              <a:buSzPts val="2200"/>
              <a:buFont typeface="Arial"/>
              <a:buChar char="•"/>
            </a:pPr>
            <a:r>
              <a:rPr lang="en-US" sz="2000" b="0" i="0" u="none" strike="noStrike" cap="none" dirty="0">
                <a:solidFill>
                  <a:srgbClr val="2F2F2F"/>
                </a:solidFill>
                <a:latin typeface="Arial"/>
                <a:ea typeface="Arial"/>
                <a:cs typeface="Arial"/>
                <a:sym typeface="Arial"/>
              </a:rPr>
              <a:t>We are inseparable parts of the infinite field of intelligence</a:t>
            </a:r>
            <a:endParaRPr sz="2000" b="0" i="0" u="none" strike="noStrike" cap="none" dirty="0">
              <a:solidFill>
                <a:srgbClr val="2F2F2F"/>
              </a:solidFill>
              <a:latin typeface="Arial"/>
              <a:ea typeface="Arial"/>
              <a:cs typeface="Arial"/>
              <a:sym typeface="Arial"/>
            </a:endParaRPr>
          </a:p>
          <a:p>
            <a:pPr marL="346075" marR="0" lvl="0" indent="-346075" algn="l" rtl="0">
              <a:spcBef>
                <a:spcPts val="1540"/>
              </a:spcBef>
              <a:spcAft>
                <a:spcPts val="0"/>
              </a:spcAft>
              <a:buClr>
                <a:srgbClr val="2F2F2F"/>
              </a:buClr>
              <a:buSzPts val="2200"/>
              <a:buFont typeface="Arial"/>
              <a:buChar char="•"/>
            </a:pPr>
            <a:r>
              <a:rPr lang="en-US" sz="2000" b="0" i="0" u="none" strike="noStrike" cap="none" dirty="0">
                <a:solidFill>
                  <a:srgbClr val="2F2F2F"/>
                </a:solidFill>
                <a:latin typeface="Arial"/>
                <a:ea typeface="Arial"/>
                <a:cs typeface="Arial"/>
                <a:sym typeface="Arial"/>
              </a:rPr>
              <a:t>The physical world, including our body, is a reflection of our perceptions, thoughts, and feelings</a:t>
            </a:r>
          </a:p>
          <a:p>
            <a:pPr marL="346075" marR="0" lvl="0" indent="-346075" algn="l" rtl="0">
              <a:spcBef>
                <a:spcPts val="1540"/>
              </a:spcBef>
              <a:spcAft>
                <a:spcPts val="0"/>
              </a:spcAft>
              <a:buClr>
                <a:srgbClr val="2F2F2F"/>
              </a:buClr>
              <a:buSzPts val="2200"/>
              <a:buFont typeface="Arial"/>
              <a:buChar char="•"/>
            </a:pPr>
            <a:r>
              <a:rPr lang="en-US" sz="2000" dirty="0">
                <a:solidFill>
                  <a:srgbClr val="2F2F2F"/>
                </a:solidFill>
              </a:rPr>
              <a:t>Our body is dynamic and constantly transforming. We are not static physical machines that have learned manufactured thoughts, emotions, and ideas.  Rather, we are a network of intelligence in dynamic exchange with everything that surrounds us</a:t>
            </a:r>
            <a:endParaRPr lang="en-US" sz="2000" b="0" i="0" u="none" strike="noStrike" cap="none" dirty="0">
              <a:solidFill>
                <a:srgbClr val="2F2F2F"/>
              </a:solidFill>
              <a:latin typeface="Arial"/>
              <a:ea typeface="Arial"/>
              <a:cs typeface="Arial"/>
              <a:sym typeface="Arial"/>
            </a:endParaRPr>
          </a:p>
          <a:p>
            <a:pPr marL="346075" marR="0" lvl="0" indent="-346075" algn="l" rtl="0">
              <a:lnSpc>
                <a:spcPct val="90000"/>
              </a:lnSpc>
              <a:spcBef>
                <a:spcPts val="1540"/>
              </a:spcBef>
              <a:spcAft>
                <a:spcPts val="0"/>
              </a:spcAft>
              <a:buNone/>
            </a:pPr>
            <a:endParaRPr sz="2200" b="0" i="0" u="none" strike="noStrike" cap="none" dirty="0">
              <a:solidFill>
                <a:srgbClr val="2F2F2F"/>
              </a:solidFill>
              <a:latin typeface="Arial"/>
              <a:ea typeface="Arial"/>
              <a:cs typeface="Arial"/>
              <a:sym typeface="Arial"/>
            </a:endParaRPr>
          </a:p>
        </p:txBody>
      </p:sp>
      <p:pic>
        <p:nvPicPr>
          <p:cNvPr id="4" name="Google Shape;186;p29">
            <a:extLst>
              <a:ext uri="{FF2B5EF4-FFF2-40B4-BE49-F238E27FC236}">
                <a16:creationId xmlns:a16="http://schemas.microsoft.com/office/drawing/2014/main" id="{7A6795E0-E147-4A42-8FF0-1DB2C9052025}"/>
              </a:ext>
            </a:extLst>
          </p:cNvPr>
          <p:cNvPicPr/>
          <p:nvPr/>
        </p:nvPicPr>
        <p:blipFill rotWithShape="1">
          <a:blip r:embed="rId3">
            <a:alphaModFix/>
          </a:blip>
          <a:srcRect/>
          <a:stretch/>
        </p:blipFill>
        <p:spPr>
          <a:xfrm>
            <a:off x="7520475" y="1696150"/>
            <a:ext cx="4313768" cy="3668952"/>
          </a:xfrm>
          <a:prstGeom prst="rect">
            <a:avLst/>
          </a:prstGeom>
          <a:noFill/>
          <a:ln>
            <a:noFill/>
          </a:ln>
        </p:spPr>
      </p:pic>
    </p:spTree>
    <p:extLst>
      <p:ext uri="{BB962C8B-B14F-4D97-AF65-F5344CB8AC3E}">
        <p14:creationId xmlns:p14="http://schemas.microsoft.com/office/powerpoint/2010/main" val="203744932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2;p30"/>
          <p:cNvSpPr txBox="1">
            <a:spLocks noGrp="1"/>
          </p:cNvSpPr>
          <p:nvPr>
            <p:ph type="title"/>
          </p:nvPr>
        </p:nvSpPr>
        <p:spPr>
          <a:xfrm>
            <a:off x="1524000" y="76200"/>
            <a:ext cx="9144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2F2F2F"/>
              </a:buClr>
              <a:buSzPts val="3600"/>
              <a:buFont typeface="Arial"/>
              <a:buNone/>
            </a:pPr>
            <a:r>
              <a:rPr lang="en-US" sz="3600" b="1" dirty="0">
                <a:solidFill>
                  <a:srgbClr val="2F2F2F"/>
                </a:solidFill>
              </a:rPr>
              <a:t>Layers of Life</a:t>
            </a:r>
            <a:endParaRPr dirty="0"/>
          </a:p>
        </p:txBody>
      </p:sp>
      <p:sp>
        <p:nvSpPr>
          <p:cNvPr id="3" name="Google Shape;194;p30"/>
          <p:cNvSpPr/>
          <p:nvPr/>
        </p:nvSpPr>
        <p:spPr>
          <a:xfrm>
            <a:off x="1802364" y="1304728"/>
            <a:ext cx="4879909" cy="4683968"/>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Font typeface="Arial" panose="020B0604020202020204" pitchFamily="34" charset="0"/>
              <a:buChar char="•"/>
            </a:pPr>
            <a:r>
              <a:rPr lang="en-US" sz="1800" b="0" i="0" u="none" strike="noStrike" cap="none" dirty="0">
                <a:solidFill>
                  <a:srgbClr val="2F2F2F"/>
                </a:solidFill>
                <a:latin typeface="Arial"/>
                <a:ea typeface="Arial"/>
                <a:cs typeface="Arial"/>
                <a:sym typeface="Arial"/>
              </a:rPr>
              <a:t>There are three primary layers of life: physical, mental, and spiritual</a:t>
            </a:r>
            <a:endParaRPr dirty="0"/>
          </a:p>
          <a:p>
            <a:pPr marL="0" marR="0" lvl="0" indent="0" algn="l" rtl="0">
              <a:spcBef>
                <a:spcPts val="0"/>
              </a:spcBef>
              <a:spcAft>
                <a:spcPts val="0"/>
              </a:spcAft>
              <a:buNone/>
            </a:pPr>
            <a:endParaRPr sz="1800" dirty="0">
              <a:solidFill>
                <a:srgbClr val="2F2F2F"/>
              </a:solidFill>
              <a:latin typeface="Arial"/>
              <a:ea typeface="Arial"/>
              <a:cs typeface="Arial"/>
              <a:sym typeface="Arial"/>
            </a:endParaRPr>
          </a:p>
          <a:p>
            <a:pPr marL="285750" marR="0" lvl="0" indent="-285750" algn="l" rtl="0">
              <a:spcBef>
                <a:spcPts val="0"/>
              </a:spcBef>
              <a:spcAft>
                <a:spcPts val="0"/>
              </a:spcAft>
              <a:buFont typeface="Arial" panose="020B0604020202020204" pitchFamily="34" charset="0"/>
              <a:buChar char="•"/>
            </a:pPr>
            <a:r>
              <a:rPr lang="en-US" sz="1800" dirty="0">
                <a:solidFill>
                  <a:srgbClr val="2F2F2F"/>
                </a:solidFill>
                <a:latin typeface="Arial"/>
                <a:ea typeface="Arial"/>
                <a:cs typeface="Arial"/>
                <a:sym typeface="Arial"/>
              </a:rPr>
              <a:t>These layers of existence are not separate, they are consciousness in different disguises</a:t>
            </a:r>
            <a:br>
              <a:rPr lang="en-US" sz="1800" dirty="0">
                <a:solidFill>
                  <a:srgbClr val="2F2F2F"/>
                </a:solidFill>
                <a:latin typeface="Arial"/>
                <a:ea typeface="Arial"/>
                <a:cs typeface="Arial"/>
                <a:sym typeface="Arial"/>
              </a:rPr>
            </a:br>
            <a:endParaRPr sz="1800" dirty="0">
              <a:solidFill>
                <a:srgbClr val="2F2F2F"/>
              </a:solidFill>
              <a:latin typeface="Arial"/>
              <a:ea typeface="Arial"/>
              <a:cs typeface="Arial"/>
              <a:sym typeface="Arial"/>
            </a:endParaRPr>
          </a:p>
          <a:p>
            <a:pPr marL="285750" lvl="0" indent="-285750">
              <a:buFont typeface="Arial" panose="020B0604020202020204" pitchFamily="34" charset="0"/>
              <a:buChar char="•"/>
            </a:pPr>
            <a:r>
              <a:rPr lang="en-US" sz="1800" dirty="0">
                <a:solidFill>
                  <a:srgbClr val="2F2F2F"/>
                </a:solidFill>
              </a:rPr>
              <a:t>Primordial Sound Meditation enables us to witness these layers from a new perspective</a:t>
            </a:r>
          </a:p>
          <a:p>
            <a:pPr marL="285750" lvl="0" indent="-285750">
              <a:buFont typeface="Arial" panose="020B0604020202020204" pitchFamily="34" charset="0"/>
              <a:buChar char="•"/>
            </a:pPr>
            <a:endParaRPr lang="en-US" sz="1800" dirty="0">
              <a:solidFill>
                <a:srgbClr val="2F2F2F"/>
              </a:solidFill>
              <a:latin typeface="Arial"/>
              <a:ea typeface="Arial"/>
              <a:cs typeface="Arial"/>
              <a:sym typeface="Arial"/>
            </a:endParaRPr>
          </a:p>
          <a:p>
            <a:pPr marL="285750" lvl="0" indent="-285750">
              <a:buFont typeface="Arial" panose="020B0604020202020204" pitchFamily="34" charset="0"/>
              <a:buChar char="•"/>
            </a:pPr>
            <a:r>
              <a:rPr lang="en-US" sz="1800" dirty="0">
                <a:solidFill>
                  <a:srgbClr val="2F2F2F"/>
                </a:solidFill>
                <a:latin typeface="Arial"/>
                <a:ea typeface="Arial"/>
                <a:cs typeface="Arial"/>
                <a:sym typeface="Arial"/>
              </a:rPr>
              <a:t>Balance and healing can occur when we are able to freely access these different layers</a:t>
            </a:r>
          </a:p>
          <a:p>
            <a:pPr marR="0" lvl="0" algn="l" rtl="0">
              <a:spcBef>
                <a:spcPts val="0"/>
              </a:spcBef>
              <a:spcAft>
                <a:spcPts val="0"/>
              </a:spcAft>
            </a:pPr>
            <a:endParaRPr lang="en-US" sz="1800" dirty="0">
              <a:solidFill>
                <a:srgbClr val="2F2F2F"/>
              </a:solidFill>
              <a:latin typeface="Arial"/>
              <a:ea typeface="Arial"/>
              <a:cs typeface="Arial"/>
              <a:sym typeface="Arial"/>
            </a:endParaRPr>
          </a:p>
          <a:p>
            <a:pPr marR="0" lvl="0" algn="l" rtl="0">
              <a:spcBef>
                <a:spcPts val="0"/>
              </a:spcBef>
              <a:spcAft>
                <a:spcPts val="0"/>
              </a:spcAft>
            </a:pPr>
            <a:br>
              <a:rPr lang="en-US" sz="1800" dirty="0">
                <a:solidFill>
                  <a:srgbClr val="2F2F2F"/>
                </a:solidFill>
                <a:latin typeface="Arial"/>
                <a:ea typeface="Arial"/>
                <a:cs typeface="Arial"/>
                <a:sym typeface="Arial"/>
              </a:rPr>
            </a:br>
            <a:endParaRPr sz="1800" dirty="0">
              <a:solidFill>
                <a:srgbClr val="2F2F2F"/>
              </a:solidFill>
              <a:latin typeface="Arial"/>
              <a:ea typeface="Arial"/>
              <a:cs typeface="Arial"/>
              <a:sym typeface="Arial"/>
            </a:endParaRPr>
          </a:p>
        </p:txBody>
      </p:sp>
      <p:pic>
        <p:nvPicPr>
          <p:cNvPr id="4" name="Picture 3">
            <a:extLst>
              <a:ext uri="{FF2B5EF4-FFF2-40B4-BE49-F238E27FC236}">
                <a16:creationId xmlns:a16="http://schemas.microsoft.com/office/drawing/2014/main" id="{C80E4AC6-F573-4647-A406-6EC91EE1B687}"/>
              </a:ext>
            </a:extLst>
          </p:cNvPr>
          <p:cNvPicPr>
            <a:picLocks noChangeAspect="1"/>
          </p:cNvPicPr>
          <p:nvPr/>
        </p:nvPicPr>
        <p:blipFill>
          <a:blip r:embed="rId3"/>
          <a:stretch>
            <a:fillRect/>
          </a:stretch>
        </p:blipFill>
        <p:spPr>
          <a:xfrm>
            <a:off x="6960637" y="1045029"/>
            <a:ext cx="5227899" cy="5812971"/>
          </a:xfrm>
          <a:prstGeom prst="rect">
            <a:avLst/>
          </a:prstGeom>
        </p:spPr>
      </p:pic>
    </p:spTree>
    <p:extLst>
      <p:ext uri="{BB962C8B-B14F-4D97-AF65-F5344CB8AC3E}">
        <p14:creationId xmlns:p14="http://schemas.microsoft.com/office/powerpoint/2010/main" val="733027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1;p31"/>
          <p:cNvSpPr/>
          <p:nvPr/>
        </p:nvSpPr>
        <p:spPr>
          <a:xfrm>
            <a:off x="4106174" y="1450979"/>
            <a:ext cx="5867400" cy="3429000"/>
          </a:xfrm>
          <a:prstGeom prst="rect">
            <a:avLst/>
          </a:prstGeom>
          <a:noFill/>
          <a:ln>
            <a:noFill/>
          </a:ln>
        </p:spPr>
        <p:txBody>
          <a:bodyPr spcFirstLastPara="1" wrap="square" lIns="91425" tIns="45700" rIns="91425" bIns="45700" anchor="t" anchorCtr="0">
            <a:noAutofit/>
          </a:bodyPr>
          <a:lstStyle/>
          <a:p>
            <a:pPr marL="346075" marR="0" lvl="0" indent="-346075" algn="l" rtl="0">
              <a:spcBef>
                <a:spcPts val="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Space (AKASHA) – Potential</a:t>
            </a:r>
            <a:endParaRPr dirty="0"/>
          </a:p>
          <a:p>
            <a:pPr marL="0" marR="0" lvl="0" indent="0" algn="l" rtl="0">
              <a:spcBef>
                <a:spcPts val="1540"/>
              </a:spcBef>
              <a:spcAft>
                <a:spcPts val="0"/>
              </a:spcAft>
              <a:buNone/>
            </a:pPr>
            <a:endParaRPr sz="2200" dirty="0">
              <a:solidFill>
                <a:srgbClr val="2F2F2F"/>
              </a:solidFill>
              <a:latin typeface="Arial"/>
              <a:ea typeface="Arial"/>
              <a:cs typeface="Arial"/>
              <a:sym typeface="Arial"/>
            </a:endParaRPr>
          </a:p>
          <a:p>
            <a:pPr marL="346075" marR="0" lvl="0" indent="-346075" algn="l" rtl="0">
              <a:spcBef>
                <a:spcPts val="154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Air (VAYU) – Change</a:t>
            </a:r>
            <a:endParaRPr dirty="0"/>
          </a:p>
          <a:p>
            <a:pPr marL="0" marR="0" lvl="0" indent="0" algn="l" rtl="0">
              <a:spcBef>
                <a:spcPts val="1540"/>
              </a:spcBef>
              <a:spcAft>
                <a:spcPts val="0"/>
              </a:spcAft>
              <a:buNone/>
            </a:pPr>
            <a:endParaRPr sz="2200" dirty="0">
              <a:solidFill>
                <a:srgbClr val="2F2F2F"/>
              </a:solidFill>
              <a:latin typeface="Arial"/>
              <a:ea typeface="Arial"/>
              <a:cs typeface="Arial"/>
              <a:sym typeface="Arial"/>
            </a:endParaRPr>
          </a:p>
          <a:p>
            <a:pPr marL="346075" marR="0" lvl="0" indent="-346075" algn="l" rtl="0">
              <a:spcBef>
                <a:spcPts val="154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Fire (TEJAS) – Transformation</a:t>
            </a:r>
            <a:endParaRPr dirty="0"/>
          </a:p>
          <a:p>
            <a:pPr marL="0" marR="0" lvl="0" indent="0" algn="l" rtl="0">
              <a:spcBef>
                <a:spcPts val="1540"/>
              </a:spcBef>
              <a:spcAft>
                <a:spcPts val="0"/>
              </a:spcAft>
              <a:buNone/>
            </a:pPr>
            <a:endParaRPr sz="2200" dirty="0">
              <a:solidFill>
                <a:srgbClr val="2F2F2F"/>
              </a:solidFill>
              <a:latin typeface="Arial"/>
              <a:ea typeface="Arial"/>
              <a:cs typeface="Arial"/>
              <a:sym typeface="Arial"/>
            </a:endParaRPr>
          </a:p>
          <a:p>
            <a:pPr marL="346075" marR="0" lvl="0" indent="-346075" algn="l" rtl="0">
              <a:spcBef>
                <a:spcPts val="154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Water (JALA) – Cohesiveness</a:t>
            </a:r>
            <a:endParaRPr dirty="0"/>
          </a:p>
          <a:p>
            <a:pPr marL="0" marR="0" lvl="0" indent="0" algn="l" rtl="0">
              <a:spcBef>
                <a:spcPts val="1540"/>
              </a:spcBef>
              <a:spcAft>
                <a:spcPts val="0"/>
              </a:spcAft>
              <a:buNone/>
            </a:pPr>
            <a:endParaRPr sz="2200" dirty="0">
              <a:solidFill>
                <a:srgbClr val="2F2F2F"/>
              </a:solidFill>
              <a:latin typeface="Arial"/>
              <a:ea typeface="Arial"/>
              <a:cs typeface="Arial"/>
              <a:sym typeface="Arial"/>
            </a:endParaRPr>
          </a:p>
          <a:p>
            <a:pPr marL="346075" marR="0" lvl="0" indent="-346075" algn="l" rtl="0">
              <a:spcBef>
                <a:spcPts val="1540"/>
              </a:spcBef>
              <a:spcAft>
                <a:spcPts val="0"/>
              </a:spcAft>
              <a:buClr>
                <a:srgbClr val="2F2F2F"/>
              </a:buClr>
              <a:buSzPts val="2200"/>
              <a:buFont typeface="Arial"/>
              <a:buChar char="•"/>
            </a:pPr>
            <a:r>
              <a:rPr lang="en-US" sz="2200" dirty="0">
                <a:solidFill>
                  <a:srgbClr val="2F2F2F"/>
                </a:solidFill>
                <a:latin typeface="Arial"/>
                <a:ea typeface="Arial"/>
                <a:cs typeface="Arial"/>
                <a:sym typeface="Arial"/>
              </a:rPr>
              <a:t>Earth (PRITHIVI) – Form/Protection</a:t>
            </a:r>
            <a:endParaRPr dirty="0"/>
          </a:p>
          <a:p>
            <a:pPr marL="346075" marR="0" lvl="0" indent="-346075" algn="l" rtl="0">
              <a:spcBef>
                <a:spcPts val="1540"/>
              </a:spcBef>
              <a:spcAft>
                <a:spcPts val="0"/>
              </a:spcAft>
              <a:buNone/>
            </a:pPr>
            <a:endParaRPr sz="2200" dirty="0">
              <a:solidFill>
                <a:srgbClr val="2F2F2F"/>
              </a:solidFill>
              <a:latin typeface="Arial"/>
              <a:ea typeface="Arial"/>
              <a:cs typeface="Arial"/>
              <a:sym typeface="Arial"/>
            </a:endParaRPr>
          </a:p>
        </p:txBody>
      </p:sp>
      <p:sp>
        <p:nvSpPr>
          <p:cNvPr id="3" name="Google Shape;202;p31"/>
          <p:cNvSpPr/>
          <p:nvPr/>
        </p:nvSpPr>
        <p:spPr>
          <a:xfrm>
            <a:off x="1607389" y="242855"/>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rgbClr val="2F2F2F"/>
                </a:solidFill>
                <a:latin typeface="Arial"/>
                <a:ea typeface="Arial"/>
                <a:cs typeface="Arial"/>
                <a:sym typeface="Arial"/>
              </a:rPr>
              <a:t>Five Elements</a:t>
            </a:r>
            <a:br>
              <a:rPr lang="en-US" sz="3600" b="1" dirty="0">
                <a:solidFill>
                  <a:srgbClr val="2F2F2F"/>
                </a:solidFill>
                <a:latin typeface="Arial"/>
                <a:ea typeface="Arial"/>
                <a:cs typeface="Arial"/>
                <a:sym typeface="Arial"/>
              </a:rPr>
            </a:br>
            <a:r>
              <a:rPr lang="en-US" sz="1600" dirty="0">
                <a:solidFill>
                  <a:srgbClr val="2F2F2F"/>
                </a:solidFill>
              </a:rPr>
              <a:t>Building blocks of nature that make up everything we perceive through our senses</a:t>
            </a:r>
          </a:p>
          <a:p>
            <a:pPr marL="0" marR="0" lvl="0" indent="0" algn="ctr" rtl="0">
              <a:spcBef>
                <a:spcPts val="0"/>
              </a:spcBef>
              <a:spcAft>
                <a:spcPts val="0"/>
              </a:spcAft>
              <a:buNone/>
            </a:pPr>
            <a:r>
              <a:rPr lang="en-US" sz="1600" dirty="0">
                <a:solidFill>
                  <a:srgbClr val="2F2F2F"/>
                </a:solidFill>
              </a:rPr>
              <a:t>These exist both within us and in the world around us</a:t>
            </a:r>
            <a:endParaRPr sz="1600" dirty="0"/>
          </a:p>
        </p:txBody>
      </p:sp>
      <p:pic>
        <p:nvPicPr>
          <p:cNvPr id="4" name="Google Shape;204;p31"/>
          <p:cNvPicPr preferRelativeResize="0"/>
          <p:nvPr/>
        </p:nvPicPr>
        <p:blipFill rotWithShape="1">
          <a:blip r:embed="rId3">
            <a:alphaModFix/>
          </a:blip>
          <a:srcRect/>
          <a:stretch/>
        </p:blipFill>
        <p:spPr>
          <a:xfrm>
            <a:off x="3256383" y="1472123"/>
            <a:ext cx="750865" cy="587548"/>
          </a:xfrm>
          <a:prstGeom prst="rect">
            <a:avLst/>
          </a:prstGeom>
          <a:noFill/>
          <a:ln>
            <a:noFill/>
          </a:ln>
        </p:spPr>
      </p:pic>
      <p:pic>
        <p:nvPicPr>
          <p:cNvPr id="5" name="Google Shape;205;p31"/>
          <p:cNvPicPr preferRelativeResize="0"/>
          <p:nvPr/>
        </p:nvPicPr>
        <p:blipFill rotWithShape="1">
          <a:blip r:embed="rId4">
            <a:alphaModFix/>
          </a:blip>
          <a:srcRect/>
          <a:stretch/>
        </p:blipFill>
        <p:spPr>
          <a:xfrm>
            <a:off x="3256384" y="2426213"/>
            <a:ext cx="750865" cy="673815"/>
          </a:xfrm>
          <a:prstGeom prst="rect">
            <a:avLst/>
          </a:prstGeom>
          <a:noFill/>
          <a:ln>
            <a:noFill/>
          </a:ln>
        </p:spPr>
      </p:pic>
      <p:pic>
        <p:nvPicPr>
          <p:cNvPr id="6" name="Google Shape;206;p31"/>
          <p:cNvPicPr preferRelativeResize="0"/>
          <p:nvPr/>
        </p:nvPicPr>
        <p:blipFill rotWithShape="1">
          <a:blip r:embed="rId5">
            <a:alphaModFix/>
          </a:blip>
          <a:srcRect/>
          <a:stretch/>
        </p:blipFill>
        <p:spPr>
          <a:xfrm>
            <a:off x="3206921" y="3436768"/>
            <a:ext cx="800328" cy="673816"/>
          </a:xfrm>
          <a:prstGeom prst="rect">
            <a:avLst/>
          </a:prstGeom>
          <a:noFill/>
          <a:ln>
            <a:noFill/>
          </a:ln>
        </p:spPr>
      </p:pic>
      <p:pic>
        <p:nvPicPr>
          <p:cNvPr id="7" name="Google Shape;207;p31"/>
          <p:cNvPicPr preferRelativeResize="0"/>
          <p:nvPr/>
        </p:nvPicPr>
        <p:blipFill rotWithShape="1">
          <a:blip r:embed="rId6">
            <a:alphaModFix/>
          </a:blip>
          <a:srcRect/>
          <a:stretch/>
        </p:blipFill>
        <p:spPr>
          <a:xfrm>
            <a:off x="3206921" y="4409232"/>
            <a:ext cx="849790" cy="673815"/>
          </a:xfrm>
          <a:prstGeom prst="rect">
            <a:avLst/>
          </a:prstGeom>
          <a:noFill/>
          <a:ln>
            <a:noFill/>
          </a:ln>
        </p:spPr>
      </p:pic>
      <p:pic>
        <p:nvPicPr>
          <p:cNvPr id="8" name="Google Shape;208;p31"/>
          <p:cNvPicPr preferRelativeResize="0"/>
          <p:nvPr/>
        </p:nvPicPr>
        <p:blipFill rotWithShape="1">
          <a:blip r:embed="rId7">
            <a:alphaModFix/>
          </a:blip>
          <a:srcRect/>
          <a:stretch/>
        </p:blipFill>
        <p:spPr>
          <a:xfrm>
            <a:off x="3157459" y="5449590"/>
            <a:ext cx="849790" cy="684905"/>
          </a:xfrm>
          <a:prstGeom prst="rect">
            <a:avLst/>
          </a:prstGeom>
          <a:noFill/>
          <a:ln>
            <a:noFill/>
          </a:ln>
        </p:spPr>
      </p:pic>
    </p:spTree>
    <p:extLst>
      <p:ext uri="{BB962C8B-B14F-4D97-AF65-F5344CB8AC3E}">
        <p14:creationId xmlns:p14="http://schemas.microsoft.com/office/powerpoint/2010/main" val="51351138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ChopraCenterTemplate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ChopraCenterTemplate_V2.potx</Template>
  <TotalTime>1670</TotalTime>
  <Words>889</Words>
  <Application>Microsoft Office PowerPoint</Application>
  <PresentationFormat>Widescreen</PresentationFormat>
  <Paragraphs>237</Paragraphs>
  <Slides>20</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ChopraCenterTemplate_V2</vt:lpstr>
      <vt:lpstr>PowerPoint Presentation</vt:lpstr>
      <vt:lpstr>PowerPoint Presentation</vt:lpstr>
      <vt:lpstr>PowerPoint Presentation</vt:lpstr>
      <vt:lpstr>PowerPoint Presentation</vt:lpstr>
      <vt:lpstr>PowerPoint Presentation</vt:lpstr>
      <vt:lpstr>PowerPoint Presentation</vt:lpstr>
      <vt:lpstr>Body, Mind and Soul</vt:lpstr>
      <vt:lpstr>Layers of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Chopra Center for Wellbeing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Gloria Lam</dc:creator>
  <cp:lastModifiedBy>Teresa Long</cp:lastModifiedBy>
  <cp:revision>113</cp:revision>
  <dcterms:created xsi:type="dcterms:W3CDTF">2011-05-27T17:12:20Z</dcterms:created>
  <dcterms:modified xsi:type="dcterms:W3CDTF">2019-08-08T21:13:43Z</dcterms:modified>
</cp:coreProperties>
</file>