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sldIdLst>
    <p:sldId id="256" r:id="rId2"/>
    <p:sldId id="257" r:id="rId3"/>
    <p:sldId id="292" r:id="rId4"/>
    <p:sldId id="290" r:id="rId5"/>
    <p:sldId id="311" r:id="rId6"/>
    <p:sldId id="298" r:id="rId7"/>
    <p:sldId id="316" r:id="rId8"/>
    <p:sldId id="317" r:id="rId9"/>
    <p:sldId id="293" r:id="rId10"/>
    <p:sldId id="312" r:id="rId11"/>
    <p:sldId id="315" r:id="rId12"/>
    <p:sldId id="318" r:id="rId13"/>
    <p:sldId id="319" r:id="rId14"/>
    <p:sldId id="320" r:id="rId15"/>
    <p:sldId id="321" r:id="rId16"/>
    <p:sldId id="296" r:id="rId17"/>
  </p:sldIdLst>
  <p:sldSz cx="12192000" cy="6858000"/>
  <p:notesSz cx="6858000" cy="9144000"/>
  <p:custDataLst>
    <p:tags r:id="rId19"/>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E7E95"/>
    <a:srgbClr val="2F2F2F"/>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611" autoAdjust="0"/>
    <p:restoredTop sz="94659" autoAdjust="0"/>
  </p:normalViewPr>
  <p:slideViewPr>
    <p:cSldViewPr snapToGrid="0" snapToObjects="1">
      <p:cViewPr varScale="1">
        <p:scale>
          <a:sx n="108" d="100"/>
          <a:sy n="108" d="100"/>
        </p:scale>
        <p:origin x="1020" y="108"/>
      </p:cViewPr>
      <p:guideLst>
        <p:guide orient="horz" pos="2160"/>
        <p:guide pos="3840"/>
      </p:guideLst>
    </p:cSldViewPr>
  </p:slideViewPr>
  <p:notesTextViewPr>
    <p:cViewPr>
      <p:scale>
        <a:sx n="100" d="100"/>
        <a:sy n="100" d="100"/>
      </p:scale>
      <p:origin x="0" y="0"/>
    </p:cViewPr>
  </p:notesTextViewPr>
  <p:sorterViewPr>
    <p:cViewPr>
      <p:scale>
        <a:sx n="65" d="100"/>
        <a:sy n="65"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7362247-D353-4C3B-9B92-CB25D3B92F09}" type="datetimeFigureOut">
              <a:rPr lang="en-US" smtClean="0"/>
              <a:pPr/>
              <a:t>8/22/2019</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12B10A4-75F1-4811-9CBF-D38F4A3D4A1A}"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65138">
              <a:spcBef>
                <a:spcPct val="30000"/>
              </a:spcBef>
              <a:defRPr sz="1200">
                <a:solidFill>
                  <a:schemeClr val="tx1"/>
                </a:solidFill>
                <a:latin typeface="Calibri" panose="020F0502020204030204" pitchFamily="34" charset="0"/>
              </a:defRPr>
            </a:lvl1pPr>
            <a:lvl2pPr marL="742950" indent="-285750" defTabSz="465138">
              <a:spcBef>
                <a:spcPct val="30000"/>
              </a:spcBef>
              <a:defRPr sz="1200">
                <a:solidFill>
                  <a:schemeClr val="tx1"/>
                </a:solidFill>
                <a:latin typeface="Calibri" panose="020F0502020204030204" pitchFamily="34" charset="0"/>
              </a:defRPr>
            </a:lvl2pPr>
            <a:lvl3pPr marL="1143000" indent="-228600" defTabSz="465138">
              <a:spcBef>
                <a:spcPct val="30000"/>
              </a:spcBef>
              <a:defRPr sz="1200">
                <a:solidFill>
                  <a:schemeClr val="tx1"/>
                </a:solidFill>
                <a:latin typeface="Calibri" panose="020F0502020204030204" pitchFamily="34" charset="0"/>
              </a:defRPr>
            </a:lvl3pPr>
            <a:lvl4pPr marL="1600200" indent="-228600" defTabSz="465138">
              <a:spcBef>
                <a:spcPct val="30000"/>
              </a:spcBef>
              <a:defRPr sz="1200">
                <a:solidFill>
                  <a:schemeClr val="tx1"/>
                </a:solidFill>
                <a:latin typeface="Calibri" panose="020F0502020204030204" pitchFamily="34" charset="0"/>
              </a:defRPr>
            </a:lvl4pPr>
            <a:lvl5pPr marL="2057400" indent="-228600" defTabSz="465138">
              <a:spcBef>
                <a:spcPct val="30000"/>
              </a:spcBef>
              <a:defRPr sz="1200">
                <a:solidFill>
                  <a:schemeClr val="tx1"/>
                </a:solidFill>
                <a:latin typeface="Calibri" panose="020F0502020204030204" pitchFamily="34" charset="0"/>
              </a:defRPr>
            </a:lvl5pPr>
            <a:lvl6pPr marL="2514600" indent="-228600" defTabSz="465138"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65138"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65138"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651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A9ED5F9-AB4B-472F-9943-7D549F0BEA3D}" type="slidenum">
              <a:rPr lang="en-US" altLang="en-US" smtClean="0"/>
              <a:pPr>
                <a:spcBef>
                  <a:spcPct val="0"/>
                </a:spcBef>
              </a:pPr>
              <a:t>3</a:t>
            </a:fld>
            <a:endParaRPr lang="en-US" altLang="en-US" dirty="0"/>
          </a:p>
        </p:txBody>
      </p:sp>
      <p:sp>
        <p:nvSpPr>
          <p:cNvPr id="399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dirty="0"/>
          </a:p>
        </p:txBody>
      </p:sp>
    </p:spTree>
    <p:extLst>
      <p:ext uri="{BB962C8B-B14F-4D97-AF65-F5344CB8AC3E}">
        <p14:creationId xmlns:p14="http://schemas.microsoft.com/office/powerpoint/2010/main" val="13722185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65138">
              <a:spcBef>
                <a:spcPct val="30000"/>
              </a:spcBef>
              <a:defRPr sz="1200">
                <a:solidFill>
                  <a:schemeClr val="tx1"/>
                </a:solidFill>
                <a:latin typeface="Calibri" panose="020F0502020204030204" pitchFamily="34" charset="0"/>
              </a:defRPr>
            </a:lvl1pPr>
            <a:lvl2pPr marL="742950" indent="-285750" defTabSz="465138">
              <a:spcBef>
                <a:spcPct val="30000"/>
              </a:spcBef>
              <a:defRPr sz="1200">
                <a:solidFill>
                  <a:schemeClr val="tx1"/>
                </a:solidFill>
                <a:latin typeface="Calibri" panose="020F0502020204030204" pitchFamily="34" charset="0"/>
              </a:defRPr>
            </a:lvl2pPr>
            <a:lvl3pPr marL="1143000" indent="-228600" defTabSz="465138">
              <a:spcBef>
                <a:spcPct val="30000"/>
              </a:spcBef>
              <a:defRPr sz="1200">
                <a:solidFill>
                  <a:schemeClr val="tx1"/>
                </a:solidFill>
                <a:latin typeface="Calibri" panose="020F0502020204030204" pitchFamily="34" charset="0"/>
              </a:defRPr>
            </a:lvl3pPr>
            <a:lvl4pPr marL="1600200" indent="-228600" defTabSz="465138">
              <a:spcBef>
                <a:spcPct val="30000"/>
              </a:spcBef>
              <a:defRPr sz="1200">
                <a:solidFill>
                  <a:schemeClr val="tx1"/>
                </a:solidFill>
                <a:latin typeface="Calibri" panose="020F0502020204030204" pitchFamily="34" charset="0"/>
              </a:defRPr>
            </a:lvl4pPr>
            <a:lvl5pPr marL="2057400" indent="-228600" defTabSz="465138">
              <a:spcBef>
                <a:spcPct val="30000"/>
              </a:spcBef>
              <a:defRPr sz="1200">
                <a:solidFill>
                  <a:schemeClr val="tx1"/>
                </a:solidFill>
                <a:latin typeface="Calibri" panose="020F0502020204030204" pitchFamily="34" charset="0"/>
              </a:defRPr>
            </a:lvl5pPr>
            <a:lvl6pPr marL="2514600" indent="-228600" defTabSz="465138"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65138"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65138"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651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A9ED5F9-AB4B-472F-9943-7D549F0BEA3D}" type="slidenum">
              <a:rPr lang="en-US" altLang="en-US" smtClean="0"/>
              <a:pPr>
                <a:spcBef>
                  <a:spcPct val="0"/>
                </a:spcBef>
              </a:pPr>
              <a:t>12</a:t>
            </a:fld>
            <a:endParaRPr lang="en-US" altLang="en-US" dirty="0"/>
          </a:p>
        </p:txBody>
      </p:sp>
      <p:sp>
        <p:nvSpPr>
          <p:cNvPr id="399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dirty="0"/>
          </a:p>
        </p:txBody>
      </p:sp>
    </p:spTree>
    <p:extLst>
      <p:ext uri="{BB962C8B-B14F-4D97-AF65-F5344CB8AC3E}">
        <p14:creationId xmlns:p14="http://schemas.microsoft.com/office/powerpoint/2010/main" val="19953403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65138">
              <a:spcBef>
                <a:spcPct val="30000"/>
              </a:spcBef>
              <a:defRPr sz="1200">
                <a:solidFill>
                  <a:schemeClr val="tx1"/>
                </a:solidFill>
                <a:latin typeface="Calibri" panose="020F0502020204030204" pitchFamily="34" charset="0"/>
              </a:defRPr>
            </a:lvl1pPr>
            <a:lvl2pPr marL="742950" indent="-285750" defTabSz="465138">
              <a:spcBef>
                <a:spcPct val="30000"/>
              </a:spcBef>
              <a:defRPr sz="1200">
                <a:solidFill>
                  <a:schemeClr val="tx1"/>
                </a:solidFill>
                <a:latin typeface="Calibri" panose="020F0502020204030204" pitchFamily="34" charset="0"/>
              </a:defRPr>
            </a:lvl2pPr>
            <a:lvl3pPr marL="1143000" indent="-228600" defTabSz="465138">
              <a:spcBef>
                <a:spcPct val="30000"/>
              </a:spcBef>
              <a:defRPr sz="1200">
                <a:solidFill>
                  <a:schemeClr val="tx1"/>
                </a:solidFill>
                <a:latin typeface="Calibri" panose="020F0502020204030204" pitchFamily="34" charset="0"/>
              </a:defRPr>
            </a:lvl3pPr>
            <a:lvl4pPr marL="1600200" indent="-228600" defTabSz="465138">
              <a:spcBef>
                <a:spcPct val="30000"/>
              </a:spcBef>
              <a:defRPr sz="1200">
                <a:solidFill>
                  <a:schemeClr val="tx1"/>
                </a:solidFill>
                <a:latin typeface="Calibri" panose="020F0502020204030204" pitchFamily="34" charset="0"/>
              </a:defRPr>
            </a:lvl4pPr>
            <a:lvl5pPr marL="2057400" indent="-228600" defTabSz="465138">
              <a:spcBef>
                <a:spcPct val="30000"/>
              </a:spcBef>
              <a:defRPr sz="1200">
                <a:solidFill>
                  <a:schemeClr val="tx1"/>
                </a:solidFill>
                <a:latin typeface="Calibri" panose="020F0502020204030204" pitchFamily="34" charset="0"/>
              </a:defRPr>
            </a:lvl5pPr>
            <a:lvl6pPr marL="2514600" indent="-228600" defTabSz="465138"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65138"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65138"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651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A9ED5F9-AB4B-472F-9943-7D549F0BEA3D}" type="slidenum">
              <a:rPr lang="en-US" altLang="en-US" smtClean="0"/>
              <a:pPr>
                <a:spcBef>
                  <a:spcPct val="0"/>
                </a:spcBef>
              </a:pPr>
              <a:t>13</a:t>
            </a:fld>
            <a:endParaRPr lang="en-US" altLang="en-US" dirty="0"/>
          </a:p>
        </p:txBody>
      </p:sp>
      <p:sp>
        <p:nvSpPr>
          <p:cNvPr id="399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dirty="0"/>
          </a:p>
        </p:txBody>
      </p:sp>
    </p:spTree>
    <p:extLst>
      <p:ext uri="{BB962C8B-B14F-4D97-AF65-F5344CB8AC3E}">
        <p14:creationId xmlns:p14="http://schemas.microsoft.com/office/powerpoint/2010/main" val="19256906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65138">
              <a:spcBef>
                <a:spcPct val="30000"/>
              </a:spcBef>
              <a:defRPr sz="1200">
                <a:solidFill>
                  <a:schemeClr val="tx1"/>
                </a:solidFill>
                <a:latin typeface="Calibri" panose="020F0502020204030204" pitchFamily="34" charset="0"/>
              </a:defRPr>
            </a:lvl1pPr>
            <a:lvl2pPr marL="742950" indent="-285750" defTabSz="465138">
              <a:spcBef>
                <a:spcPct val="30000"/>
              </a:spcBef>
              <a:defRPr sz="1200">
                <a:solidFill>
                  <a:schemeClr val="tx1"/>
                </a:solidFill>
                <a:latin typeface="Calibri" panose="020F0502020204030204" pitchFamily="34" charset="0"/>
              </a:defRPr>
            </a:lvl2pPr>
            <a:lvl3pPr marL="1143000" indent="-228600" defTabSz="465138">
              <a:spcBef>
                <a:spcPct val="30000"/>
              </a:spcBef>
              <a:defRPr sz="1200">
                <a:solidFill>
                  <a:schemeClr val="tx1"/>
                </a:solidFill>
                <a:latin typeface="Calibri" panose="020F0502020204030204" pitchFamily="34" charset="0"/>
              </a:defRPr>
            </a:lvl3pPr>
            <a:lvl4pPr marL="1600200" indent="-228600" defTabSz="465138">
              <a:spcBef>
                <a:spcPct val="30000"/>
              </a:spcBef>
              <a:defRPr sz="1200">
                <a:solidFill>
                  <a:schemeClr val="tx1"/>
                </a:solidFill>
                <a:latin typeface="Calibri" panose="020F0502020204030204" pitchFamily="34" charset="0"/>
              </a:defRPr>
            </a:lvl4pPr>
            <a:lvl5pPr marL="2057400" indent="-228600" defTabSz="465138">
              <a:spcBef>
                <a:spcPct val="30000"/>
              </a:spcBef>
              <a:defRPr sz="1200">
                <a:solidFill>
                  <a:schemeClr val="tx1"/>
                </a:solidFill>
                <a:latin typeface="Calibri" panose="020F0502020204030204" pitchFamily="34" charset="0"/>
              </a:defRPr>
            </a:lvl5pPr>
            <a:lvl6pPr marL="2514600" indent="-228600" defTabSz="465138"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65138"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65138"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651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A9ED5F9-AB4B-472F-9943-7D549F0BEA3D}" type="slidenum">
              <a:rPr lang="en-US" altLang="en-US" smtClean="0"/>
              <a:pPr>
                <a:spcBef>
                  <a:spcPct val="0"/>
                </a:spcBef>
              </a:pPr>
              <a:t>14</a:t>
            </a:fld>
            <a:endParaRPr lang="en-US" altLang="en-US" dirty="0"/>
          </a:p>
        </p:txBody>
      </p:sp>
      <p:sp>
        <p:nvSpPr>
          <p:cNvPr id="399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dirty="0"/>
          </a:p>
        </p:txBody>
      </p:sp>
    </p:spTree>
    <p:extLst>
      <p:ext uri="{BB962C8B-B14F-4D97-AF65-F5344CB8AC3E}">
        <p14:creationId xmlns:p14="http://schemas.microsoft.com/office/powerpoint/2010/main" val="12567751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65138">
              <a:spcBef>
                <a:spcPct val="30000"/>
              </a:spcBef>
              <a:defRPr sz="1200">
                <a:solidFill>
                  <a:schemeClr val="tx1"/>
                </a:solidFill>
                <a:latin typeface="Calibri" panose="020F0502020204030204" pitchFamily="34" charset="0"/>
              </a:defRPr>
            </a:lvl1pPr>
            <a:lvl2pPr marL="742950" indent="-285750" defTabSz="465138">
              <a:spcBef>
                <a:spcPct val="30000"/>
              </a:spcBef>
              <a:defRPr sz="1200">
                <a:solidFill>
                  <a:schemeClr val="tx1"/>
                </a:solidFill>
                <a:latin typeface="Calibri" panose="020F0502020204030204" pitchFamily="34" charset="0"/>
              </a:defRPr>
            </a:lvl2pPr>
            <a:lvl3pPr marL="1143000" indent="-228600" defTabSz="465138">
              <a:spcBef>
                <a:spcPct val="30000"/>
              </a:spcBef>
              <a:defRPr sz="1200">
                <a:solidFill>
                  <a:schemeClr val="tx1"/>
                </a:solidFill>
                <a:latin typeface="Calibri" panose="020F0502020204030204" pitchFamily="34" charset="0"/>
              </a:defRPr>
            </a:lvl3pPr>
            <a:lvl4pPr marL="1600200" indent="-228600" defTabSz="465138">
              <a:spcBef>
                <a:spcPct val="30000"/>
              </a:spcBef>
              <a:defRPr sz="1200">
                <a:solidFill>
                  <a:schemeClr val="tx1"/>
                </a:solidFill>
                <a:latin typeface="Calibri" panose="020F0502020204030204" pitchFamily="34" charset="0"/>
              </a:defRPr>
            </a:lvl4pPr>
            <a:lvl5pPr marL="2057400" indent="-228600" defTabSz="465138">
              <a:spcBef>
                <a:spcPct val="30000"/>
              </a:spcBef>
              <a:defRPr sz="1200">
                <a:solidFill>
                  <a:schemeClr val="tx1"/>
                </a:solidFill>
                <a:latin typeface="Calibri" panose="020F0502020204030204" pitchFamily="34" charset="0"/>
              </a:defRPr>
            </a:lvl5pPr>
            <a:lvl6pPr marL="2514600" indent="-228600" defTabSz="465138"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65138"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65138"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651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A9ED5F9-AB4B-472F-9943-7D549F0BEA3D}" type="slidenum">
              <a:rPr lang="en-US" altLang="en-US" smtClean="0"/>
              <a:pPr>
                <a:spcBef>
                  <a:spcPct val="0"/>
                </a:spcBef>
              </a:pPr>
              <a:t>15</a:t>
            </a:fld>
            <a:endParaRPr lang="en-US" altLang="en-US" dirty="0"/>
          </a:p>
        </p:txBody>
      </p:sp>
      <p:sp>
        <p:nvSpPr>
          <p:cNvPr id="399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dirty="0"/>
          </a:p>
        </p:txBody>
      </p:sp>
    </p:spTree>
    <p:extLst>
      <p:ext uri="{BB962C8B-B14F-4D97-AF65-F5344CB8AC3E}">
        <p14:creationId xmlns:p14="http://schemas.microsoft.com/office/powerpoint/2010/main" val="9206032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65138">
              <a:spcBef>
                <a:spcPct val="30000"/>
              </a:spcBef>
              <a:defRPr sz="1200">
                <a:solidFill>
                  <a:schemeClr val="tx1"/>
                </a:solidFill>
                <a:latin typeface="Calibri" panose="020F0502020204030204" pitchFamily="34" charset="0"/>
              </a:defRPr>
            </a:lvl1pPr>
            <a:lvl2pPr marL="742950" indent="-285750" defTabSz="465138">
              <a:spcBef>
                <a:spcPct val="30000"/>
              </a:spcBef>
              <a:defRPr sz="1200">
                <a:solidFill>
                  <a:schemeClr val="tx1"/>
                </a:solidFill>
                <a:latin typeface="Calibri" panose="020F0502020204030204" pitchFamily="34" charset="0"/>
              </a:defRPr>
            </a:lvl2pPr>
            <a:lvl3pPr marL="1143000" indent="-228600" defTabSz="465138">
              <a:spcBef>
                <a:spcPct val="30000"/>
              </a:spcBef>
              <a:defRPr sz="1200">
                <a:solidFill>
                  <a:schemeClr val="tx1"/>
                </a:solidFill>
                <a:latin typeface="Calibri" panose="020F0502020204030204" pitchFamily="34" charset="0"/>
              </a:defRPr>
            </a:lvl3pPr>
            <a:lvl4pPr marL="1600200" indent="-228600" defTabSz="465138">
              <a:spcBef>
                <a:spcPct val="30000"/>
              </a:spcBef>
              <a:defRPr sz="1200">
                <a:solidFill>
                  <a:schemeClr val="tx1"/>
                </a:solidFill>
                <a:latin typeface="Calibri" panose="020F0502020204030204" pitchFamily="34" charset="0"/>
              </a:defRPr>
            </a:lvl4pPr>
            <a:lvl5pPr marL="2057400" indent="-228600" defTabSz="465138">
              <a:spcBef>
                <a:spcPct val="30000"/>
              </a:spcBef>
              <a:defRPr sz="1200">
                <a:solidFill>
                  <a:schemeClr val="tx1"/>
                </a:solidFill>
                <a:latin typeface="Calibri" panose="020F0502020204030204" pitchFamily="34" charset="0"/>
              </a:defRPr>
            </a:lvl5pPr>
            <a:lvl6pPr marL="2514600" indent="-228600" defTabSz="465138"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65138"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65138"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651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A9ED5F9-AB4B-472F-9943-7D549F0BEA3D}" type="slidenum">
              <a:rPr lang="en-US" altLang="en-US" smtClean="0"/>
              <a:pPr>
                <a:spcBef>
                  <a:spcPct val="0"/>
                </a:spcBef>
              </a:pPr>
              <a:t>16</a:t>
            </a:fld>
            <a:endParaRPr lang="en-US" altLang="en-US" dirty="0"/>
          </a:p>
        </p:txBody>
      </p:sp>
      <p:sp>
        <p:nvSpPr>
          <p:cNvPr id="399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dirty="0"/>
          </a:p>
        </p:txBody>
      </p:sp>
    </p:spTree>
    <p:extLst>
      <p:ext uri="{BB962C8B-B14F-4D97-AF65-F5344CB8AC3E}">
        <p14:creationId xmlns:p14="http://schemas.microsoft.com/office/powerpoint/2010/main" val="3443892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65138">
              <a:spcBef>
                <a:spcPct val="30000"/>
              </a:spcBef>
              <a:defRPr sz="1200">
                <a:solidFill>
                  <a:schemeClr val="tx1"/>
                </a:solidFill>
                <a:latin typeface="Calibri" panose="020F0502020204030204" pitchFamily="34" charset="0"/>
              </a:defRPr>
            </a:lvl1pPr>
            <a:lvl2pPr marL="742950" indent="-285750" defTabSz="465138">
              <a:spcBef>
                <a:spcPct val="30000"/>
              </a:spcBef>
              <a:defRPr sz="1200">
                <a:solidFill>
                  <a:schemeClr val="tx1"/>
                </a:solidFill>
                <a:latin typeface="Calibri" panose="020F0502020204030204" pitchFamily="34" charset="0"/>
              </a:defRPr>
            </a:lvl2pPr>
            <a:lvl3pPr marL="1143000" indent="-228600" defTabSz="465138">
              <a:spcBef>
                <a:spcPct val="30000"/>
              </a:spcBef>
              <a:defRPr sz="1200">
                <a:solidFill>
                  <a:schemeClr val="tx1"/>
                </a:solidFill>
                <a:latin typeface="Calibri" panose="020F0502020204030204" pitchFamily="34" charset="0"/>
              </a:defRPr>
            </a:lvl3pPr>
            <a:lvl4pPr marL="1600200" indent="-228600" defTabSz="465138">
              <a:spcBef>
                <a:spcPct val="30000"/>
              </a:spcBef>
              <a:defRPr sz="1200">
                <a:solidFill>
                  <a:schemeClr val="tx1"/>
                </a:solidFill>
                <a:latin typeface="Calibri" panose="020F0502020204030204" pitchFamily="34" charset="0"/>
              </a:defRPr>
            </a:lvl4pPr>
            <a:lvl5pPr marL="2057400" indent="-228600" defTabSz="465138">
              <a:spcBef>
                <a:spcPct val="30000"/>
              </a:spcBef>
              <a:defRPr sz="1200">
                <a:solidFill>
                  <a:schemeClr val="tx1"/>
                </a:solidFill>
                <a:latin typeface="Calibri" panose="020F0502020204030204" pitchFamily="34" charset="0"/>
              </a:defRPr>
            </a:lvl5pPr>
            <a:lvl6pPr marL="2514600" indent="-228600" defTabSz="465138"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65138"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65138"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651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A9ED5F9-AB4B-472F-9943-7D549F0BEA3D}" type="slidenum">
              <a:rPr lang="en-US" altLang="en-US" smtClean="0"/>
              <a:pPr>
                <a:spcBef>
                  <a:spcPct val="0"/>
                </a:spcBef>
              </a:pPr>
              <a:t>4</a:t>
            </a:fld>
            <a:endParaRPr lang="en-US" altLang="en-US" dirty="0"/>
          </a:p>
        </p:txBody>
      </p:sp>
      <p:sp>
        <p:nvSpPr>
          <p:cNvPr id="399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dirty="0"/>
          </a:p>
        </p:txBody>
      </p:sp>
    </p:spTree>
    <p:extLst>
      <p:ext uri="{BB962C8B-B14F-4D97-AF65-F5344CB8AC3E}">
        <p14:creationId xmlns:p14="http://schemas.microsoft.com/office/powerpoint/2010/main" val="3934603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65138">
              <a:spcBef>
                <a:spcPct val="30000"/>
              </a:spcBef>
              <a:defRPr sz="1200">
                <a:solidFill>
                  <a:schemeClr val="tx1"/>
                </a:solidFill>
                <a:latin typeface="Calibri" panose="020F0502020204030204" pitchFamily="34" charset="0"/>
              </a:defRPr>
            </a:lvl1pPr>
            <a:lvl2pPr marL="742950" indent="-285750" defTabSz="465138">
              <a:spcBef>
                <a:spcPct val="30000"/>
              </a:spcBef>
              <a:defRPr sz="1200">
                <a:solidFill>
                  <a:schemeClr val="tx1"/>
                </a:solidFill>
                <a:latin typeface="Calibri" panose="020F0502020204030204" pitchFamily="34" charset="0"/>
              </a:defRPr>
            </a:lvl2pPr>
            <a:lvl3pPr marL="1143000" indent="-228600" defTabSz="465138">
              <a:spcBef>
                <a:spcPct val="30000"/>
              </a:spcBef>
              <a:defRPr sz="1200">
                <a:solidFill>
                  <a:schemeClr val="tx1"/>
                </a:solidFill>
                <a:latin typeface="Calibri" panose="020F0502020204030204" pitchFamily="34" charset="0"/>
              </a:defRPr>
            </a:lvl3pPr>
            <a:lvl4pPr marL="1600200" indent="-228600" defTabSz="465138">
              <a:spcBef>
                <a:spcPct val="30000"/>
              </a:spcBef>
              <a:defRPr sz="1200">
                <a:solidFill>
                  <a:schemeClr val="tx1"/>
                </a:solidFill>
                <a:latin typeface="Calibri" panose="020F0502020204030204" pitchFamily="34" charset="0"/>
              </a:defRPr>
            </a:lvl4pPr>
            <a:lvl5pPr marL="2057400" indent="-228600" defTabSz="465138">
              <a:spcBef>
                <a:spcPct val="30000"/>
              </a:spcBef>
              <a:defRPr sz="1200">
                <a:solidFill>
                  <a:schemeClr val="tx1"/>
                </a:solidFill>
                <a:latin typeface="Calibri" panose="020F0502020204030204" pitchFamily="34" charset="0"/>
              </a:defRPr>
            </a:lvl5pPr>
            <a:lvl6pPr marL="2514600" indent="-228600" defTabSz="465138"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65138"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65138"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651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A9ED5F9-AB4B-472F-9943-7D549F0BEA3D}" type="slidenum">
              <a:rPr lang="en-US" altLang="en-US" smtClean="0"/>
              <a:pPr>
                <a:spcBef>
                  <a:spcPct val="0"/>
                </a:spcBef>
              </a:pPr>
              <a:t>5</a:t>
            </a:fld>
            <a:endParaRPr lang="en-US" altLang="en-US" dirty="0"/>
          </a:p>
        </p:txBody>
      </p:sp>
      <p:sp>
        <p:nvSpPr>
          <p:cNvPr id="399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dirty="0"/>
          </a:p>
        </p:txBody>
      </p:sp>
    </p:spTree>
    <p:extLst>
      <p:ext uri="{BB962C8B-B14F-4D97-AF65-F5344CB8AC3E}">
        <p14:creationId xmlns:p14="http://schemas.microsoft.com/office/powerpoint/2010/main" val="21202122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65138">
              <a:spcBef>
                <a:spcPct val="30000"/>
              </a:spcBef>
              <a:defRPr sz="1200">
                <a:solidFill>
                  <a:schemeClr val="tx1"/>
                </a:solidFill>
                <a:latin typeface="Calibri" panose="020F0502020204030204" pitchFamily="34" charset="0"/>
              </a:defRPr>
            </a:lvl1pPr>
            <a:lvl2pPr marL="742950" indent="-285750" defTabSz="465138">
              <a:spcBef>
                <a:spcPct val="30000"/>
              </a:spcBef>
              <a:defRPr sz="1200">
                <a:solidFill>
                  <a:schemeClr val="tx1"/>
                </a:solidFill>
                <a:latin typeface="Calibri" panose="020F0502020204030204" pitchFamily="34" charset="0"/>
              </a:defRPr>
            </a:lvl2pPr>
            <a:lvl3pPr marL="1143000" indent="-228600" defTabSz="465138">
              <a:spcBef>
                <a:spcPct val="30000"/>
              </a:spcBef>
              <a:defRPr sz="1200">
                <a:solidFill>
                  <a:schemeClr val="tx1"/>
                </a:solidFill>
                <a:latin typeface="Calibri" panose="020F0502020204030204" pitchFamily="34" charset="0"/>
              </a:defRPr>
            </a:lvl3pPr>
            <a:lvl4pPr marL="1600200" indent="-228600" defTabSz="465138">
              <a:spcBef>
                <a:spcPct val="30000"/>
              </a:spcBef>
              <a:defRPr sz="1200">
                <a:solidFill>
                  <a:schemeClr val="tx1"/>
                </a:solidFill>
                <a:latin typeface="Calibri" panose="020F0502020204030204" pitchFamily="34" charset="0"/>
              </a:defRPr>
            </a:lvl4pPr>
            <a:lvl5pPr marL="2057400" indent="-228600" defTabSz="465138">
              <a:spcBef>
                <a:spcPct val="30000"/>
              </a:spcBef>
              <a:defRPr sz="1200">
                <a:solidFill>
                  <a:schemeClr val="tx1"/>
                </a:solidFill>
                <a:latin typeface="Calibri" panose="020F0502020204030204" pitchFamily="34" charset="0"/>
              </a:defRPr>
            </a:lvl5pPr>
            <a:lvl6pPr marL="2514600" indent="-228600" defTabSz="465138"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65138"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65138"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651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A9ED5F9-AB4B-472F-9943-7D549F0BEA3D}" type="slidenum">
              <a:rPr lang="en-US" altLang="en-US" smtClean="0"/>
              <a:pPr>
                <a:spcBef>
                  <a:spcPct val="0"/>
                </a:spcBef>
              </a:pPr>
              <a:t>6</a:t>
            </a:fld>
            <a:endParaRPr lang="en-US" altLang="en-US" dirty="0"/>
          </a:p>
        </p:txBody>
      </p:sp>
      <p:sp>
        <p:nvSpPr>
          <p:cNvPr id="399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dirty="0"/>
          </a:p>
        </p:txBody>
      </p:sp>
    </p:spTree>
    <p:extLst>
      <p:ext uri="{BB962C8B-B14F-4D97-AF65-F5344CB8AC3E}">
        <p14:creationId xmlns:p14="http://schemas.microsoft.com/office/powerpoint/2010/main" val="17551998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65138">
              <a:spcBef>
                <a:spcPct val="30000"/>
              </a:spcBef>
              <a:defRPr sz="1200">
                <a:solidFill>
                  <a:schemeClr val="tx1"/>
                </a:solidFill>
                <a:latin typeface="Calibri" panose="020F0502020204030204" pitchFamily="34" charset="0"/>
              </a:defRPr>
            </a:lvl1pPr>
            <a:lvl2pPr marL="742950" indent="-285750" defTabSz="465138">
              <a:spcBef>
                <a:spcPct val="30000"/>
              </a:spcBef>
              <a:defRPr sz="1200">
                <a:solidFill>
                  <a:schemeClr val="tx1"/>
                </a:solidFill>
                <a:latin typeface="Calibri" panose="020F0502020204030204" pitchFamily="34" charset="0"/>
              </a:defRPr>
            </a:lvl2pPr>
            <a:lvl3pPr marL="1143000" indent="-228600" defTabSz="465138">
              <a:spcBef>
                <a:spcPct val="30000"/>
              </a:spcBef>
              <a:defRPr sz="1200">
                <a:solidFill>
                  <a:schemeClr val="tx1"/>
                </a:solidFill>
                <a:latin typeface="Calibri" panose="020F0502020204030204" pitchFamily="34" charset="0"/>
              </a:defRPr>
            </a:lvl3pPr>
            <a:lvl4pPr marL="1600200" indent="-228600" defTabSz="465138">
              <a:spcBef>
                <a:spcPct val="30000"/>
              </a:spcBef>
              <a:defRPr sz="1200">
                <a:solidFill>
                  <a:schemeClr val="tx1"/>
                </a:solidFill>
                <a:latin typeface="Calibri" panose="020F0502020204030204" pitchFamily="34" charset="0"/>
              </a:defRPr>
            </a:lvl4pPr>
            <a:lvl5pPr marL="2057400" indent="-228600" defTabSz="465138">
              <a:spcBef>
                <a:spcPct val="30000"/>
              </a:spcBef>
              <a:defRPr sz="1200">
                <a:solidFill>
                  <a:schemeClr val="tx1"/>
                </a:solidFill>
                <a:latin typeface="Calibri" panose="020F0502020204030204" pitchFamily="34" charset="0"/>
              </a:defRPr>
            </a:lvl5pPr>
            <a:lvl6pPr marL="2514600" indent="-228600" defTabSz="465138"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65138"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65138"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651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A9ED5F9-AB4B-472F-9943-7D549F0BEA3D}" type="slidenum">
              <a:rPr lang="en-US" altLang="en-US" smtClean="0"/>
              <a:pPr>
                <a:spcBef>
                  <a:spcPct val="0"/>
                </a:spcBef>
              </a:pPr>
              <a:t>7</a:t>
            </a:fld>
            <a:endParaRPr lang="en-US" altLang="en-US" dirty="0"/>
          </a:p>
        </p:txBody>
      </p:sp>
      <p:sp>
        <p:nvSpPr>
          <p:cNvPr id="399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dirty="0"/>
          </a:p>
        </p:txBody>
      </p:sp>
    </p:spTree>
    <p:extLst>
      <p:ext uri="{BB962C8B-B14F-4D97-AF65-F5344CB8AC3E}">
        <p14:creationId xmlns:p14="http://schemas.microsoft.com/office/powerpoint/2010/main" val="18153004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65138">
              <a:spcBef>
                <a:spcPct val="30000"/>
              </a:spcBef>
              <a:defRPr sz="1200">
                <a:solidFill>
                  <a:schemeClr val="tx1"/>
                </a:solidFill>
                <a:latin typeface="Calibri" panose="020F0502020204030204" pitchFamily="34" charset="0"/>
              </a:defRPr>
            </a:lvl1pPr>
            <a:lvl2pPr marL="742950" indent="-285750" defTabSz="465138">
              <a:spcBef>
                <a:spcPct val="30000"/>
              </a:spcBef>
              <a:defRPr sz="1200">
                <a:solidFill>
                  <a:schemeClr val="tx1"/>
                </a:solidFill>
                <a:latin typeface="Calibri" panose="020F0502020204030204" pitchFamily="34" charset="0"/>
              </a:defRPr>
            </a:lvl2pPr>
            <a:lvl3pPr marL="1143000" indent="-228600" defTabSz="465138">
              <a:spcBef>
                <a:spcPct val="30000"/>
              </a:spcBef>
              <a:defRPr sz="1200">
                <a:solidFill>
                  <a:schemeClr val="tx1"/>
                </a:solidFill>
                <a:latin typeface="Calibri" panose="020F0502020204030204" pitchFamily="34" charset="0"/>
              </a:defRPr>
            </a:lvl3pPr>
            <a:lvl4pPr marL="1600200" indent="-228600" defTabSz="465138">
              <a:spcBef>
                <a:spcPct val="30000"/>
              </a:spcBef>
              <a:defRPr sz="1200">
                <a:solidFill>
                  <a:schemeClr val="tx1"/>
                </a:solidFill>
                <a:latin typeface="Calibri" panose="020F0502020204030204" pitchFamily="34" charset="0"/>
              </a:defRPr>
            </a:lvl4pPr>
            <a:lvl5pPr marL="2057400" indent="-228600" defTabSz="465138">
              <a:spcBef>
                <a:spcPct val="30000"/>
              </a:spcBef>
              <a:defRPr sz="1200">
                <a:solidFill>
                  <a:schemeClr val="tx1"/>
                </a:solidFill>
                <a:latin typeface="Calibri" panose="020F0502020204030204" pitchFamily="34" charset="0"/>
              </a:defRPr>
            </a:lvl5pPr>
            <a:lvl6pPr marL="2514600" indent="-228600" defTabSz="465138"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65138"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65138"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651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A9ED5F9-AB4B-472F-9943-7D549F0BEA3D}" type="slidenum">
              <a:rPr lang="en-US" altLang="en-US" smtClean="0"/>
              <a:pPr>
                <a:spcBef>
                  <a:spcPct val="0"/>
                </a:spcBef>
              </a:pPr>
              <a:t>8</a:t>
            </a:fld>
            <a:endParaRPr lang="en-US" altLang="en-US" dirty="0"/>
          </a:p>
        </p:txBody>
      </p:sp>
      <p:sp>
        <p:nvSpPr>
          <p:cNvPr id="399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dirty="0"/>
          </a:p>
        </p:txBody>
      </p:sp>
    </p:spTree>
    <p:extLst>
      <p:ext uri="{BB962C8B-B14F-4D97-AF65-F5344CB8AC3E}">
        <p14:creationId xmlns:p14="http://schemas.microsoft.com/office/powerpoint/2010/main" val="7184715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65138">
              <a:spcBef>
                <a:spcPct val="30000"/>
              </a:spcBef>
              <a:defRPr sz="1200">
                <a:solidFill>
                  <a:schemeClr val="tx1"/>
                </a:solidFill>
                <a:latin typeface="Calibri" panose="020F0502020204030204" pitchFamily="34" charset="0"/>
              </a:defRPr>
            </a:lvl1pPr>
            <a:lvl2pPr marL="742950" indent="-285750" defTabSz="465138">
              <a:spcBef>
                <a:spcPct val="30000"/>
              </a:spcBef>
              <a:defRPr sz="1200">
                <a:solidFill>
                  <a:schemeClr val="tx1"/>
                </a:solidFill>
                <a:latin typeface="Calibri" panose="020F0502020204030204" pitchFamily="34" charset="0"/>
              </a:defRPr>
            </a:lvl2pPr>
            <a:lvl3pPr marL="1143000" indent="-228600" defTabSz="465138">
              <a:spcBef>
                <a:spcPct val="30000"/>
              </a:spcBef>
              <a:defRPr sz="1200">
                <a:solidFill>
                  <a:schemeClr val="tx1"/>
                </a:solidFill>
                <a:latin typeface="Calibri" panose="020F0502020204030204" pitchFamily="34" charset="0"/>
              </a:defRPr>
            </a:lvl3pPr>
            <a:lvl4pPr marL="1600200" indent="-228600" defTabSz="465138">
              <a:spcBef>
                <a:spcPct val="30000"/>
              </a:spcBef>
              <a:defRPr sz="1200">
                <a:solidFill>
                  <a:schemeClr val="tx1"/>
                </a:solidFill>
                <a:latin typeface="Calibri" panose="020F0502020204030204" pitchFamily="34" charset="0"/>
              </a:defRPr>
            </a:lvl4pPr>
            <a:lvl5pPr marL="2057400" indent="-228600" defTabSz="465138">
              <a:spcBef>
                <a:spcPct val="30000"/>
              </a:spcBef>
              <a:defRPr sz="1200">
                <a:solidFill>
                  <a:schemeClr val="tx1"/>
                </a:solidFill>
                <a:latin typeface="Calibri" panose="020F0502020204030204" pitchFamily="34" charset="0"/>
              </a:defRPr>
            </a:lvl5pPr>
            <a:lvl6pPr marL="2514600" indent="-228600" defTabSz="465138"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65138"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65138"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651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A9ED5F9-AB4B-472F-9943-7D549F0BEA3D}" type="slidenum">
              <a:rPr lang="en-US" altLang="en-US" smtClean="0"/>
              <a:pPr>
                <a:spcBef>
                  <a:spcPct val="0"/>
                </a:spcBef>
              </a:pPr>
              <a:t>9</a:t>
            </a:fld>
            <a:endParaRPr lang="en-US" altLang="en-US" dirty="0"/>
          </a:p>
        </p:txBody>
      </p:sp>
      <p:sp>
        <p:nvSpPr>
          <p:cNvPr id="399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dirty="0"/>
          </a:p>
        </p:txBody>
      </p:sp>
    </p:spTree>
    <p:extLst>
      <p:ext uri="{BB962C8B-B14F-4D97-AF65-F5344CB8AC3E}">
        <p14:creationId xmlns:p14="http://schemas.microsoft.com/office/powerpoint/2010/main" val="17836966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65138">
              <a:spcBef>
                <a:spcPct val="30000"/>
              </a:spcBef>
              <a:defRPr sz="1200">
                <a:solidFill>
                  <a:schemeClr val="tx1"/>
                </a:solidFill>
                <a:latin typeface="Calibri" panose="020F0502020204030204" pitchFamily="34" charset="0"/>
              </a:defRPr>
            </a:lvl1pPr>
            <a:lvl2pPr marL="742950" indent="-285750" defTabSz="465138">
              <a:spcBef>
                <a:spcPct val="30000"/>
              </a:spcBef>
              <a:defRPr sz="1200">
                <a:solidFill>
                  <a:schemeClr val="tx1"/>
                </a:solidFill>
                <a:latin typeface="Calibri" panose="020F0502020204030204" pitchFamily="34" charset="0"/>
              </a:defRPr>
            </a:lvl2pPr>
            <a:lvl3pPr marL="1143000" indent="-228600" defTabSz="465138">
              <a:spcBef>
                <a:spcPct val="30000"/>
              </a:spcBef>
              <a:defRPr sz="1200">
                <a:solidFill>
                  <a:schemeClr val="tx1"/>
                </a:solidFill>
                <a:latin typeface="Calibri" panose="020F0502020204030204" pitchFamily="34" charset="0"/>
              </a:defRPr>
            </a:lvl3pPr>
            <a:lvl4pPr marL="1600200" indent="-228600" defTabSz="465138">
              <a:spcBef>
                <a:spcPct val="30000"/>
              </a:spcBef>
              <a:defRPr sz="1200">
                <a:solidFill>
                  <a:schemeClr val="tx1"/>
                </a:solidFill>
                <a:latin typeface="Calibri" panose="020F0502020204030204" pitchFamily="34" charset="0"/>
              </a:defRPr>
            </a:lvl4pPr>
            <a:lvl5pPr marL="2057400" indent="-228600" defTabSz="465138">
              <a:spcBef>
                <a:spcPct val="30000"/>
              </a:spcBef>
              <a:defRPr sz="1200">
                <a:solidFill>
                  <a:schemeClr val="tx1"/>
                </a:solidFill>
                <a:latin typeface="Calibri" panose="020F0502020204030204" pitchFamily="34" charset="0"/>
              </a:defRPr>
            </a:lvl5pPr>
            <a:lvl6pPr marL="2514600" indent="-228600" defTabSz="465138"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65138"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65138"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651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A9ED5F9-AB4B-472F-9943-7D549F0BEA3D}" type="slidenum">
              <a:rPr lang="en-US" altLang="en-US" smtClean="0"/>
              <a:pPr>
                <a:spcBef>
                  <a:spcPct val="0"/>
                </a:spcBef>
              </a:pPr>
              <a:t>10</a:t>
            </a:fld>
            <a:endParaRPr lang="en-US" altLang="en-US" dirty="0"/>
          </a:p>
        </p:txBody>
      </p:sp>
      <p:sp>
        <p:nvSpPr>
          <p:cNvPr id="399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dirty="0"/>
          </a:p>
        </p:txBody>
      </p:sp>
    </p:spTree>
    <p:extLst>
      <p:ext uri="{BB962C8B-B14F-4D97-AF65-F5344CB8AC3E}">
        <p14:creationId xmlns:p14="http://schemas.microsoft.com/office/powerpoint/2010/main" val="12357331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65138">
              <a:spcBef>
                <a:spcPct val="30000"/>
              </a:spcBef>
              <a:defRPr sz="1200">
                <a:solidFill>
                  <a:schemeClr val="tx1"/>
                </a:solidFill>
                <a:latin typeface="Calibri" panose="020F0502020204030204" pitchFamily="34" charset="0"/>
              </a:defRPr>
            </a:lvl1pPr>
            <a:lvl2pPr marL="742950" indent="-285750" defTabSz="465138">
              <a:spcBef>
                <a:spcPct val="30000"/>
              </a:spcBef>
              <a:defRPr sz="1200">
                <a:solidFill>
                  <a:schemeClr val="tx1"/>
                </a:solidFill>
                <a:latin typeface="Calibri" panose="020F0502020204030204" pitchFamily="34" charset="0"/>
              </a:defRPr>
            </a:lvl2pPr>
            <a:lvl3pPr marL="1143000" indent="-228600" defTabSz="465138">
              <a:spcBef>
                <a:spcPct val="30000"/>
              </a:spcBef>
              <a:defRPr sz="1200">
                <a:solidFill>
                  <a:schemeClr val="tx1"/>
                </a:solidFill>
                <a:latin typeface="Calibri" panose="020F0502020204030204" pitchFamily="34" charset="0"/>
              </a:defRPr>
            </a:lvl3pPr>
            <a:lvl4pPr marL="1600200" indent="-228600" defTabSz="465138">
              <a:spcBef>
                <a:spcPct val="30000"/>
              </a:spcBef>
              <a:defRPr sz="1200">
                <a:solidFill>
                  <a:schemeClr val="tx1"/>
                </a:solidFill>
                <a:latin typeface="Calibri" panose="020F0502020204030204" pitchFamily="34" charset="0"/>
              </a:defRPr>
            </a:lvl4pPr>
            <a:lvl5pPr marL="2057400" indent="-228600" defTabSz="465138">
              <a:spcBef>
                <a:spcPct val="30000"/>
              </a:spcBef>
              <a:defRPr sz="1200">
                <a:solidFill>
                  <a:schemeClr val="tx1"/>
                </a:solidFill>
                <a:latin typeface="Calibri" panose="020F0502020204030204" pitchFamily="34" charset="0"/>
              </a:defRPr>
            </a:lvl5pPr>
            <a:lvl6pPr marL="2514600" indent="-228600" defTabSz="465138"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65138"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65138"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651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A9ED5F9-AB4B-472F-9943-7D549F0BEA3D}" type="slidenum">
              <a:rPr lang="en-US" altLang="en-US" smtClean="0"/>
              <a:pPr>
                <a:spcBef>
                  <a:spcPct val="0"/>
                </a:spcBef>
              </a:pPr>
              <a:t>11</a:t>
            </a:fld>
            <a:endParaRPr lang="en-US" altLang="en-US" dirty="0"/>
          </a:p>
        </p:txBody>
      </p:sp>
      <p:sp>
        <p:nvSpPr>
          <p:cNvPr id="399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dirty="0"/>
          </a:p>
        </p:txBody>
      </p:sp>
    </p:spTree>
    <p:extLst>
      <p:ext uri="{BB962C8B-B14F-4D97-AF65-F5344CB8AC3E}">
        <p14:creationId xmlns:p14="http://schemas.microsoft.com/office/powerpoint/2010/main" val="8500165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8" name="Picture 7"/>
          <p:cNvPicPr>
            <a:picLocks noChangeAspect="1"/>
          </p:cNvPicPr>
          <p:nvPr userDrawn="1"/>
        </p:nvPicPr>
        <p:blipFill>
          <a:blip r:embed="rId2"/>
          <a:stretch>
            <a:fillRect/>
          </a:stretch>
        </p:blipFill>
        <p:spPr>
          <a:xfrm>
            <a:off x="296091" y="6204111"/>
            <a:ext cx="1706880" cy="432156"/>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p:cNvPicPr>
            <a:picLocks noChangeAspect="1"/>
          </p:cNvPicPr>
          <p:nvPr userDrawn="1"/>
        </p:nvPicPr>
        <p:blipFill>
          <a:blip r:embed="rId2"/>
          <a:stretch>
            <a:fillRect/>
          </a:stretch>
        </p:blipFill>
        <p:spPr>
          <a:xfrm>
            <a:off x="10763794" y="195921"/>
            <a:ext cx="1149531" cy="510104"/>
          </a:xfrm>
          <a:prstGeom prst="rect">
            <a:avLst/>
          </a:prstGeom>
        </p:spPr>
      </p:pic>
      <p:pic>
        <p:nvPicPr>
          <p:cNvPr id="10" name="Picture 9"/>
          <p:cNvPicPr>
            <a:picLocks noChangeAspect="1"/>
          </p:cNvPicPr>
          <p:nvPr userDrawn="1"/>
        </p:nvPicPr>
        <p:blipFill>
          <a:blip r:embed="rId3"/>
          <a:stretch>
            <a:fillRect/>
          </a:stretch>
        </p:blipFill>
        <p:spPr>
          <a:xfrm>
            <a:off x="296091" y="6204111"/>
            <a:ext cx="1706880" cy="432156"/>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p:cNvPicPr>
            <a:picLocks noChangeAspect="1"/>
          </p:cNvPicPr>
          <p:nvPr userDrawn="1"/>
        </p:nvPicPr>
        <p:blipFill>
          <a:blip r:embed="rId2"/>
          <a:stretch>
            <a:fillRect/>
          </a:stretch>
        </p:blipFill>
        <p:spPr>
          <a:xfrm>
            <a:off x="10763794" y="195921"/>
            <a:ext cx="1149531" cy="510104"/>
          </a:xfrm>
          <a:prstGeom prst="rect">
            <a:avLst/>
          </a:prstGeom>
        </p:spPr>
      </p:pic>
      <p:pic>
        <p:nvPicPr>
          <p:cNvPr id="10" name="Picture 9"/>
          <p:cNvPicPr>
            <a:picLocks noChangeAspect="1"/>
          </p:cNvPicPr>
          <p:nvPr userDrawn="1"/>
        </p:nvPicPr>
        <p:blipFill>
          <a:blip r:embed="rId3"/>
          <a:stretch>
            <a:fillRect/>
          </a:stretch>
        </p:blipFill>
        <p:spPr>
          <a:xfrm>
            <a:off x="296091" y="6204111"/>
            <a:ext cx="1706880" cy="432156"/>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rtlCol="0">
            <a:normAutofit/>
          </a:bodyPr>
          <a:lstStyle/>
          <a:p>
            <a:pPr lvl="0"/>
            <a:endParaRPr lang="en-US" noProof="0" dirty="0"/>
          </a:p>
        </p:txBody>
      </p:sp>
      <p:pic>
        <p:nvPicPr>
          <p:cNvPr id="8" name="Picture 7"/>
          <p:cNvPicPr>
            <a:picLocks noChangeAspect="1"/>
          </p:cNvPicPr>
          <p:nvPr userDrawn="1"/>
        </p:nvPicPr>
        <p:blipFill>
          <a:blip r:embed="rId2"/>
          <a:stretch>
            <a:fillRect/>
          </a:stretch>
        </p:blipFill>
        <p:spPr>
          <a:xfrm>
            <a:off x="296091" y="6204111"/>
            <a:ext cx="1706880" cy="432156"/>
          </a:xfrm>
          <a:prstGeom prst="rect">
            <a:avLst/>
          </a:prstGeom>
        </p:spPr>
      </p:pic>
    </p:spTree>
    <p:extLst>
      <p:ext uri="{BB962C8B-B14F-4D97-AF65-F5344CB8AC3E}">
        <p14:creationId xmlns:p14="http://schemas.microsoft.com/office/powerpoint/2010/main" val="4345287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p:cNvPicPr>
            <a:picLocks noChangeAspect="1"/>
          </p:cNvPicPr>
          <p:nvPr userDrawn="1"/>
        </p:nvPicPr>
        <p:blipFill>
          <a:blip r:embed="rId2"/>
          <a:stretch>
            <a:fillRect/>
          </a:stretch>
        </p:blipFill>
        <p:spPr>
          <a:xfrm>
            <a:off x="10763794" y="195921"/>
            <a:ext cx="1149531" cy="510104"/>
          </a:xfrm>
          <a:prstGeom prst="rect">
            <a:avLst/>
          </a:prstGeom>
        </p:spPr>
      </p:pic>
      <p:pic>
        <p:nvPicPr>
          <p:cNvPr id="12" name="Picture 11"/>
          <p:cNvPicPr>
            <a:picLocks noChangeAspect="1"/>
          </p:cNvPicPr>
          <p:nvPr userDrawn="1"/>
        </p:nvPicPr>
        <p:blipFill>
          <a:blip r:embed="rId3"/>
          <a:stretch>
            <a:fillRect/>
          </a:stretch>
        </p:blipFill>
        <p:spPr>
          <a:xfrm>
            <a:off x="296091" y="6204111"/>
            <a:ext cx="1706880" cy="432156"/>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9" name="Picture 8"/>
          <p:cNvPicPr>
            <a:picLocks noChangeAspect="1"/>
          </p:cNvPicPr>
          <p:nvPr userDrawn="1"/>
        </p:nvPicPr>
        <p:blipFill>
          <a:blip r:embed="rId2"/>
          <a:stretch>
            <a:fillRect/>
          </a:stretch>
        </p:blipFill>
        <p:spPr>
          <a:xfrm>
            <a:off x="10763794" y="195921"/>
            <a:ext cx="1149531" cy="510104"/>
          </a:xfrm>
          <a:prstGeom prst="rect">
            <a:avLst/>
          </a:prstGeom>
        </p:spPr>
      </p:pic>
      <p:pic>
        <p:nvPicPr>
          <p:cNvPr id="10" name="Picture 9"/>
          <p:cNvPicPr>
            <a:picLocks noChangeAspect="1"/>
          </p:cNvPicPr>
          <p:nvPr userDrawn="1"/>
        </p:nvPicPr>
        <p:blipFill>
          <a:blip r:embed="rId3"/>
          <a:stretch>
            <a:fillRect/>
          </a:stretch>
        </p:blipFill>
        <p:spPr>
          <a:xfrm>
            <a:off x="296091" y="6204111"/>
            <a:ext cx="1706880" cy="432156"/>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p:cNvPicPr>
            <a:picLocks noChangeAspect="1"/>
          </p:cNvPicPr>
          <p:nvPr userDrawn="1"/>
        </p:nvPicPr>
        <p:blipFill>
          <a:blip r:embed="rId2"/>
          <a:stretch>
            <a:fillRect/>
          </a:stretch>
        </p:blipFill>
        <p:spPr>
          <a:xfrm>
            <a:off x="10763794" y="195921"/>
            <a:ext cx="1149531" cy="510104"/>
          </a:xfrm>
          <a:prstGeom prst="rect">
            <a:avLst/>
          </a:prstGeom>
        </p:spPr>
      </p:pic>
      <p:pic>
        <p:nvPicPr>
          <p:cNvPr id="11" name="Picture 10"/>
          <p:cNvPicPr>
            <a:picLocks noChangeAspect="1"/>
          </p:cNvPicPr>
          <p:nvPr userDrawn="1"/>
        </p:nvPicPr>
        <p:blipFill>
          <a:blip r:embed="rId3"/>
          <a:stretch>
            <a:fillRect/>
          </a:stretch>
        </p:blipFill>
        <p:spPr>
          <a:xfrm>
            <a:off x="296091" y="6204111"/>
            <a:ext cx="1706880" cy="432156"/>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p:cNvPicPr>
            <a:picLocks noChangeAspect="1"/>
          </p:cNvPicPr>
          <p:nvPr userDrawn="1"/>
        </p:nvPicPr>
        <p:blipFill>
          <a:blip r:embed="rId2"/>
          <a:stretch>
            <a:fillRect/>
          </a:stretch>
        </p:blipFill>
        <p:spPr>
          <a:xfrm>
            <a:off x="10763794" y="195921"/>
            <a:ext cx="1149531" cy="510104"/>
          </a:xfrm>
          <a:prstGeom prst="rect">
            <a:avLst/>
          </a:prstGeom>
        </p:spPr>
      </p:pic>
      <p:pic>
        <p:nvPicPr>
          <p:cNvPr id="13" name="Picture 12"/>
          <p:cNvPicPr>
            <a:picLocks noChangeAspect="1"/>
          </p:cNvPicPr>
          <p:nvPr userDrawn="1"/>
        </p:nvPicPr>
        <p:blipFill>
          <a:blip r:embed="rId3"/>
          <a:stretch>
            <a:fillRect/>
          </a:stretch>
        </p:blipFill>
        <p:spPr>
          <a:xfrm>
            <a:off x="296091" y="6204111"/>
            <a:ext cx="1706880" cy="432156"/>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8" name="Picture 7"/>
          <p:cNvPicPr>
            <a:picLocks noChangeAspect="1"/>
          </p:cNvPicPr>
          <p:nvPr userDrawn="1"/>
        </p:nvPicPr>
        <p:blipFill>
          <a:blip r:embed="rId2"/>
          <a:stretch>
            <a:fillRect/>
          </a:stretch>
        </p:blipFill>
        <p:spPr>
          <a:xfrm>
            <a:off x="10763794" y="195921"/>
            <a:ext cx="1149531" cy="510104"/>
          </a:xfrm>
          <a:prstGeom prst="rect">
            <a:avLst/>
          </a:prstGeom>
        </p:spPr>
      </p:pic>
      <p:pic>
        <p:nvPicPr>
          <p:cNvPr id="9" name="Picture 8"/>
          <p:cNvPicPr>
            <a:picLocks noChangeAspect="1"/>
          </p:cNvPicPr>
          <p:nvPr userDrawn="1"/>
        </p:nvPicPr>
        <p:blipFill>
          <a:blip r:embed="rId3"/>
          <a:stretch>
            <a:fillRect/>
          </a:stretch>
        </p:blipFill>
        <p:spPr>
          <a:xfrm>
            <a:off x="296091" y="6204111"/>
            <a:ext cx="1706880" cy="432156"/>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10763794" y="195921"/>
            <a:ext cx="1149531" cy="510104"/>
          </a:xfrm>
          <a:prstGeom prst="rect">
            <a:avLst/>
          </a:prstGeom>
        </p:spPr>
      </p:pic>
      <p:pic>
        <p:nvPicPr>
          <p:cNvPr id="8" name="Picture 7"/>
          <p:cNvPicPr>
            <a:picLocks noChangeAspect="1"/>
          </p:cNvPicPr>
          <p:nvPr userDrawn="1"/>
        </p:nvPicPr>
        <p:blipFill>
          <a:blip r:embed="rId3"/>
          <a:stretch>
            <a:fillRect/>
          </a:stretch>
        </p:blipFill>
        <p:spPr>
          <a:xfrm>
            <a:off x="296091" y="6204111"/>
            <a:ext cx="1706880" cy="432156"/>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10" name="Picture 9"/>
          <p:cNvPicPr>
            <a:picLocks noChangeAspect="1"/>
          </p:cNvPicPr>
          <p:nvPr userDrawn="1"/>
        </p:nvPicPr>
        <p:blipFill>
          <a:blip r:embed="rId2"/>
          <a:stretch>
            <a:fillRect/>
          </a:stretch>
        </p:blipFill>
        <p:spPr>
          <a:xfrm>
            <a:off x="10763794" y="195921"/>
            <a:ext cx="1149531" cy="510104"/>
          </a:xfrm>
          <a:prstGeom prst="rect">
            <a:avLst/>
          </a:prstGeom>
        </p:spPr>
      </p:pic>
      <p:pic>
        <p:nvPicPr>
          <p:cNvPr id="11" name="Picture 10"/>
          <p:cNvPicPr>
            <a:picLocks noChangeAspect="1"/>
          </p:cNvPicPr>
          <p:nvPr userDrawn="1"/>
        </p:nvPicPr>
        <p:blipFill>
          <a:blip r:embed="rId3"/>
          <a:stretch>
            <a:fillRect/>
          </a:stretch>
        </p:blipFill>
        <p:spPr>
          <a:xfrm>
            <a:off x="296091" y="6204111"/>
            <a:ext cx="1706880" cy="432156"/>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10" name="Picture 9"/>
          <p:cNvPicPr>
            <a:picLocks noChangeAspect="1"/>
          </p:cNvPicPr>
          <p:nvPr userDrawn="1"/>
        </p:nvPicPr>
        <p:blipFill>
          <a:blip r:embed="rId2"/>
          <a:stretch>
            <a:fillRect/>
          </a:stretch>
        </p:blipFill>
        <p:spPr>
          <a:xfrm>
            <a:off x="10763794" y="195921"/>
            <a:ext cx="1149531" cy="510104"/>
          </a:xfrm>
          <a:prstGeom prst="rect">
            <a:avLst/>
          </a:prstGeom>
        </p:spPr>
      </p:pic>
      <p:pic>
        <p:nvPicPr>
          <p:cNvPr id="11" name="Picture 10"/>
          <p:cNvPicPr>
            <a:picLocks noChangeAspect="1"/>
          </p:cNvPicPr>
          <p:nvPr userDrawn="1"/>
        </p:nvPicPr>
        <p:blipFill>
          <a:blip r:embed="rId3"/>
          <a:stretch>
            <a:fillRect/>
          </a:stretch>
        </p:blipFill>
        <p:spPr>
          <a:xfrm>
            <a:off x="296091" y="6204111"/>
            <a:ext cx="1706880" cy="432156"/>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2"/>
          <p:cNvSpPr txBox="1">
            <a:spLocks noChangeArrowheads="1"/>
          </p:cNvSpPr>
          <p:nvPr/>
        </p:nvSpPr>
        <p:spPr bwMode="auto">
          <a:xfrm>
            <a:off x="1743075" y="2885849"/>
            <a:ext cx="870585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dirty="0">
                <a:solidFill>
                  <a:schemeClr val="bg1"/>
                </a:solidFill>
                <a:cs typeface="Arial" panose="020B0604020202020204" pitchFamily="34" charset="0"/>
              </a:rPr>
              <a:t>Your Name</a:t>
            </a:r>
          </a:p>
          <a:p>
            <a:pPr algn="ctr" eaLnBrk="1" hangingPunct="1">
              <a:spcBef>
                <a:spcPct val="0"/>
              </a:spcBef>
              <a:buFontTx/>
              <a:buNone/>
            </a:pPr>
            <a:r>
              <a:rPr lang="en-US" altLang="en-US" sz="4000" b="1" dirty="0">
                <a:solidFill>
                  <a:schemeClr val="bg1"/>
                </a:solidFill>
                <a:cs typeface="Arial" panose="020B0604020202020204" pitchFamily="34" charset="0"/>
              </a:rPr>
              <a:t>Instructor Title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10;p42"/>
          <p:cNvSpPr/>
          <p:nvPr/>
        </p:nvSpPr>
        <p:spPr>
          <a:xfrm>
            <a:off x="2686726" y="282014"/>
            <a:ext cx="7091680" cy="1045173"/>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dirty="0">
                <a:solidFill>
                  <a:srgbClr val="2F2F2F"/>
                </a:solidFill>
                <a:latin typeface="Arial"/>
                <a:ea typeface="Arial"/>
                <a:cs typeface="Arial"/>
                <a:sym typeface="Arial"/>
              </a:rPr>
              <a:t>Nadi Shodhana</a:t>
            </a:r>
          </a:p>
        </p:txBody>
      </p:sp>
      <p:sp>
        <p:nvSpPr>
          <p:cNvPr id="3" name="Google Shape;311;p42"/>
          <p:cNvSpPr txBox="1">
            <a:spLocks/>
          </p:cNvSpPr>
          <p:nvPr/>
        </p:nvSpPr>
        <p:spPr>
          <a:xfrm>
            <a:off x="1029195" y="1525806"/>
            <a:ext cx="10406743" cy="4549873"/>
          </a:xfrm>
          <a:prstGeom prst="rect">
            <a:avLst/>
          </a:prstGeom>
          <a:noFill/>
          <a:ln>
            <a:noFill/>
          </a:ln>
        </p:spPr>
        <p:txBody>
          <a:bodyPr spcFirstLastPara="1" vert="horz" wrap="square" lIns="91425" tIns="45700" rIns="91425" bIns="45700" rtlCol="0" anchor="t"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200" dirty="0"/>
              <a:t>Sit comfortably with a straight spine with your left hand comfortably on your lap.</a:t>
            </a:r>
          </a:p>
          <a:p>
            <a:pPr marL="0" lvl="0" indent="0">
              <a:buNone/>
            </a:pPr>
            <a:endParaRPr lang="en-US" sz="500" dirty="0"/>
          </a:p>
          <a:p>
            <a:pPr lvl="0"/>
            <a:r>
              <a:rPr lang="en-US" sz="2200" dirty="0"/>
              <a:t>Rest the tip of the index finger and middle finger of your right hand in between the eyebrows. </a:t>
            </a:r>
          </a:p>
          <a:p>
            <a:pPr marL="0" lvl="0" indent="0">
              <a:buNone/>
            </a:pPr>
            <a:endParaRPr lang="en-US" sz="500" dirty="0"/>
          </a:p>
          <a:p>
            <a:pPr lvl="0"/>
            <a:r>
              <a:rPr lang="en-US" sz="2200" dirty="0"/>
              <a:t>Close off the right nostril with the thumb. Inhale slowly through the left nostril to the top of the breath. Then use the ring and pinky fingers to close off the left nostril.</a:t>
            </a:r>
          </a:p>
          <a:p>
            <a:pPr marL="0" lvl="0" indent="0">
              <a:buNone/>
            </a:pPr>
            <a:endParaRPr lang="en-US" sz="500" dirty="0"/>
          </a:p>
          <a:p>
            <a:pPr lvl="0"/>
            <a:r>
              <a:rPr lang="en-US" sz="2200" dirty="0"/>
              <a:t>Release the thumb and slowly exhale through the right nostril to the bottom of the breath. Then inhale through the right nostril to the top of the breath.</a:t>
            </a:r>
          </a:p>
          <a:p>
            <a:pPr marL="0" lvl="0" indent="0">
              <a:buNone/>
            </a:pPr>
            <a:endParaRPr lang="en-US" sz="500" dirty="0"/>
          </a:p>
          <a:p>
            <a:pPr lvl="0"/>
            <a:r>
              <a:rPr lang="en-US" sz="2200" dirty="0"/>
              <a:t>Next, place the thumb back over the right nostril, and release the ring and pinky fingers to exhale through the left nostril to the bottom of the breath.</a:t>
            </a:r>
          </a:p>
          <a:p>
            <a:pPr marL="0" lvl="0" indent="0">
              <a:buNone/>
            </a:pPr>
            <a:endParaRPr lang="en-US" sz="500" dirty="0"/>
          </a:p>
          <a:p>
            <a:pPr lvl="0"/>
            <a:r>
              <a:rPr lang="en-US" sz="2200" dirty="0"/>
              <a:t>Repeat this pattern for a few rounds. </a:t>
            </a:r>
          </a:p>
        </p:txBody>
      </p:sp>
    </p:spTree>
    <p:extLst>
      <p:ext uri="{BB962C8B-B14F-4D97-AF65-F5344CB8AC3E}">
        <p14:creationId xmlns:p14="http://schemas.microsoft.com/office/powerpoint/2010/main" val="272741467"/>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10;p42"/>
          <p:cNvSpPr/>
          <p:nvPr/>
        </p:nvSpPr>
        <p:spPr>
          <a:xfrm>
            <a:off x="1524000" y="258580"/>
            <a:ext cx="9144000" cy="16764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dirty="0">
                <a:solidFill>
                  <a:srgbClr val="2F2F2F"/>
                </a:solidFill>
                <a:latin typeface="Arial"/>
                <a:ea typeface="Arial"/>
                <a:cs typeface="Arial"/>
                <a:sym typeface="Arial"/>
              </a:rPr>
              <a:t>Ujjayi</a:t>
            </a:r>
          </a:p>
        </p:txBody>
      </p:sp>
      <p:sp>
        <p:nvSpPr>
          <p:cNvPr id="3" name="Google Shape;311;p42"/>
          <p:cNvSpPr txBox="1">
            <a:spLocks/>
          </p:cNvSpPr>
          <p:nvPr/>
        </p:nvSpPr>
        <p:spPr>
          <a:xfrm>
            <a:off x="2417370" y="2022285"/>
            <a:ext cx="8096251" cy="3394861"/>
          </a:xfrm>
          <a:prstGeom prst="rect">
            <a:avLst/>
          </a:prstGeom>
          <a:noFill/>
          <a:ln>
            <a:noFill/>
          </a:ln>
        </p:spPr>
        <p:txBody>
          <a:bodyPr spcFirstLastPara="1" vert="horz" wrap="square" lIns="91425" tIns="45700" rIns="91425" bIns="45700" rtlCol="0" anchor="t"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200" dirty="0"/>
              <a:t>Gentle and rhythmic breath produces a pleasant, soothing sound, similar to the sound of ocean waves</a:t>
            </a:r>
          </a:p>
          <a:p>
            <a:pPr marL="0" indent="0">
              <a:buNone/>
            </a:pPr>
            <a:endParaRPr lang="en-US" sz="500" dirty="0"/>
          </a:p>
          <a:p>
            <a:r>
              <a:rPr lang="en-US" sz="2200" dirty="0"/>
              <a:t>Energizes, calms, and cools the body-mind</a:t>
            </a:r>
          </a:p>
          <a:p>
            <a:pPr marL="0" indent="0">
              <a:buNone/>
            </a:pPr>
            <a:endParaRPr lang="en-US" sz="500" dirty="0"/>
          </a:p>
          <a:p>
            <a:r>
              <a:rPr lang="en-US" sz="2200" dirty="0"/>
              <a:t>Releases feelings of irritation or frustration</a:t>
            </a:r>
          </a:p>
          <a:p>
            <a:pPr marL="0" indent="0">
              <a:buNone/>
            </a:pPr>
            <a:endParaRPr lang="en-US" sz="500" dirty="0"/>
          </a:p>
          <a:p>
            <a:r>
              <a:rPr lang="en-US" sz="2200" dirty="0"/>
              <a:t>Creates a stabilizing influence on the cardiorespiratory system</a:t>
            </a:r>
          </a:p>
          <a:p>
            <a:pPr marL="0" indent="0">
              <a:buNone/>
            </a:pPr>
            <a:endParaRPr lang="en-US" sz="500" dirty="0"/>
          </a:p>
          <a:p>
            <a:r>
              <a:rPr lang="en-US" sz="2200" dirty="0"/>
              <a:t>Benefits all doshas, and because of its cooling effect, it is especially beneficial for the Pitta dosha</a:t>
            </a:r>
          </a:p>
        </p:txBody>
      </p:sp>
      <p:sp>
        <p:nvSpPr>
          <p:cNvPr id="5" name="Rectangle 4"/>
          <p:cNvSpPr/>
          <p:nvPr/>
        </p:nvSpPr>
        <p:spPr>
          <a:xfrm>
            <a:off x="4959214" y="1459753"/>
            <a:ext cx="2273571" cy="738664"/>
          </a:xfrm>
          <a:prstGeom prst="rect">
            <a:avLst/>
          </a:prstGeom>
        </p:spPr>
        <p:txBody>
          <a:bodyPr wrap="none">
            <a:spAutoFit/>
          </a:bodyPr>
          <a:lstStyle/>
          <a:p>
            <a:pPr algn="ctr"/>
            <a:r>
              <a:rPr lang="en-US" sz="2000" i="1" dirty="0">
                <a:solidFill>
                  <a:srgbClr val="2F2F2F"/>
                </a:solidFill>
                <a:ea typeface="Arial"/>
                <a:cs typeface="Arial"/>
                <a:sym typeface="Arial"/>
              </a:rPr>
              <a:t>Victorious Breath </a:t>
            </a:r>
          </a:p>
          <a:p>
            <a:pPr lvl="0" algn="ctr"/>
            <a:endParaRPr lang="en-US" sz="2200" i="1" dirty="0"/>
          </a:p>
        </p:txBody>
      </p:sp>
      <p:sp>
        <p:nvSpPr>
          <p:cNvPr id="6" name="Rectangle 5"/>
          <p:cNvSpPr/>
          <p:nvPr/>
        </p:nvSpPr>
        <p:spPr>
          <a:xfrm>
            <a:off x="1854199" y="5754719"/>
            <a:ext cx="8483600" cy="646331"/>
          </a:xfrm>
          <a:prstGeom prst="rect">
            <a:avLst/>
          </a:prstGeom>
        </p:spPr>
        <p:txBody>
          <a:bodyPr wrap="square">
            <a:spAutoFit/>
          </a:bodyPr>
          <a:lstStyle/>
          <a:p>
            <a:pPr lvl="0" algn="ctr"/>
            <a:r>
              <a:rPr lang="en-US" dirty="0"/>
              <a:t>To receive the full benefits, practice for five to ten full rounds each day, consciously and mindfully.</a:t>
            </a:r>
          </a:p>
        </p:txBody>
      </p:sp>
    </p:spTree>
    <p:extLst>
      <p:ext uri="{BB962C8B-B14F-4D97-AF65-F5344CB8AC3E}">
        <p14:creationId xmlns:p14="http://schemas.microsoft.com/office/powerpoint/2010/main" val="1378084200"/>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10;p42"/>
          <p:cNvSpPr/>
          <p:nvPr/>
        </p:nvSpPr>
        <p:spPr>
          <a:xfrm>
            <a:off x="1523999" y="327465"/>
            <a:ext cx="9144000" cy="10409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dirty="0">
                <a:solidFill>
                  <a:srgbClr val="2F2F2F"/>
                </a:solidFill>
                <a:latin typeface="Arial"/>
                <a:ea typeface="Arial"/>
                <a:cs typeface="Arial"/>
                <a:sym typeface="Arial"/>
              </a:rPr>
              <a:t>Ujjayi</a:t>
            </a:r>
          </a:p>
        </p:txBody>
      </p:sp>
      <p:sp>
        <p:nvSpPr>
          <p:cNvPr id="3" name="Google Shape;311;p42"/>
          <p:cNvSpPr txBox="1">
            <a:spLocks/>
          </p:cNvSpPr>
          <p:nvPr/>
        </p:nvSpPr>
        <p:spPr>
          <a:xfrm>
            <a:off x="1229172" y="1333500"/>
            <a:ext cx="9733655" cy="4191000"/>
          </a:xfrm>
          <a:prstGeom prst="rect">
            <a:avLst/>
          </a:prstGeom>
          <a:noFill/>
          <a:ln>
            <a:noFill/>
          </a:ln>
        </p:spPr>
        <p:txBody>
          <a:bodyPr spcFirstLastPara="1" vert="horz" wrap="square" lIns="91425" tIns="45700" rIns="91425" bIns="45700" rtlCol="0" anchor="t"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200" dirty="0"/>
              <a:t>Sit comfortably with a straight spine, shoulders relaxed, hands comfortably in the lap.</a:t>
            </a:r>
          </a:p>
          <a:p>
            <a:pPr marL="0" indent="0">
              <a:buNone/>
            </a:pPr>
            <a:endParaRPr lang="en-US" sz="500" dirty="0"/>
          </a:p>
          <a:p>
            <a:pPr lvl="0"/>
            <a:r>
              <a:rPr lang="en-US" sz="2200" dirty="0"/>
              <a:t>With the mouth gently closed, take an inhalation through the nose that is slightly deeper than normal.</a:t>
            </a:r>
          </a:p>
          <a:p>
            <a:pPr marL="0" lvl="0" indent="0">
              <a:buNone/>
            </a:pPr>
            <a:endParaRPr lang="en-US" sz="500" dirty="0"/>
          </a:p>
          <a:p>
            <a:pPr lvl="0"/>
            <a:r>
              <a:rPr lang="en-US" sz="2200" dirty="0"/>
              <a:t>Next, gently constrict the muscles at the back of the throat and exhale through the nose. This should produce a sound similar to the waves of the ocean.</a:t>
            </a:r>
          </a:p>
          <a:p>
            <a:pPr marL="0" lvl="0" indent="0">
              <a:buNone/>
            </a:pPr>
            <a:endParaRPr lang="en-US" sz="500" dirty="0"/>
          </a:p>
          <a:p>
            <a:pPr lvl="0"/>
            <a:r>
              <a:rPr lang="en-US" sz="2200" dirty="0"/>
              <a:t>Keeping the throat muscles constricted, inhale again through the nose and exhale through the nose. Repeat this pattern several times.</a:t>
            </a:r>
          </a:p>
          <a:p>
            <a:pPr marL="0" lvl="0" indent="0">
              <a:buNone/>
            </a:pPr>
            <a:endParaRPr lang="en-US" sz="500" dirty="0"/>
          </a:p>
          <a:p>
            <a:pPr lvl="0"/>
            <a:r>
              <a:rPr lang="en-US" sz="2200" dirty="0"/>
              <a:t>Another way to master this type of breath is to exhale the sound “haaaaaa” with the mouth open, as if trying to fog up a mirror. Now, make this same sound with the mouth closed, which will give the desired sound.</a:t>
            </a:r>
          </a:p>
        </p:txBody>
      </p:sp>
    </p:spTree>
    <p:extLst>
      <p:ext uri="{BB962C8B-B14F-4D97-AF65-F5344CB8AC3E}">
        <p14:creationId xmlns:p14="http://schemas.microsoft.com/office/powerpoint/2010/main" val="1338287117"/>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10;p42"/>
          <p:cNvSpPr/>
          <p:nvPr/>
        </p:nvSpPr>
        <p:spPr>
          <a:xfrm>
            <a:off x="1524000" y="258580"/>
            <a:ext cx="9144000" cy="16764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dirty="0">
                <a:solidFill>
                  <a:srgbClr val="2F2F2F"/>
                </a:solidFill>
                <a:latin typeface="Arial"/>
                <a:ea typeface="Arial"/>
                <a:cs typeface="Arial"/>
                <a:sym typeface="Arial"/>
              </a:rPr>
              <a:t>Sitali</a:t>
            </a:r>
          </a:p>
        </p:txBody>
      </p:sp>
      <p:sp>
        <p:nvSpPr>
          <p:cNvPr id="3" name="Google Shape;311;p42"/>
          <p:cNvSpPr txBox="1">
            <a:spLocks/>
          </p:cNvSpPr>
          <p:nvPr/>
        </p:nvSpPr>
        <p:spPr>
          <a:xfrm>
            <a:off x="2417370" y="2091539"/>
            <a:ext cx="8096251" cy="3862221"/>
          </a:xfrm>
          <a:prstGeom prst="rect">
            <a:avLst/>
          </a:prstGeom>
          <a:noFill/>
          <a:ln>
            <a:noFill/>
          </a:ln>
        </p:spPr>
        <p:txBody>
          <a:bodyPr spcFirstLastPara="1" vert="horz" wrap="square" lIns="91425" tIns="45700" rIns="91425" bIns="45700" rtlCol="0" anchor="t"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50000"/>
              </a:lnSpc>
            </a:pPr>
            <a:r>
              <a:rPr lang="en-US" sz="2200" dirty="0"/>
              <a:t>Effective to use when the body or mind feels overheated</a:t>
            </a:r>
          </a:p>
          <a:p>
            <a:pPr>
              <a:lnSpc>
                <a:spcPct val="150000"/>
              </a:lnSpc>
            </a:pPr>
            <a:r>
              <a:rPr lang="en-US" sz="2200" dirty="0"/>
              <a:t>Lowers the body’s temperature</a:t>
            </a:r>
          </a:p>
          <a:p>
            <a:pPr>
              <a:lnSpc>
                <a:spcPct val="150000"/>
              </a:lnSpc>
            </a:pPr>
            <a:r>
              <a:rPr lang="en-US" sz="2200" dirty="0"/>
              <a:t>Calms the nervous system</a:t>
            </a:r>
          </a:p>
          <a:p>
            <a:pPr>
              <a:lnSpc>
                <a:spcPct val="150000"/>
              </a:lnSpc>
            </a:pPr>
            <a:r>
              <a:rPr lang="en-US" sz="2200" dirty="0"/>
              <a:t>Settles the mind</a:t>
            </a:r>
          </a:p>
          <a:p>
            <a:pPr>
              <a:lnSpc>
                <a:spcPct val="150000"/>
              </a:lnSpc>
            </a:pPr>
            <a:r>
              <a:rPr lang="en-US" sz="2200" dirty="0"/>
              <a:t>Because of its cooling effect, it is especially beneficial for the Pitta dosha</a:t>
            </a:r>
          </a:p>
        </p:txBody>
      </p:sp>
      <p:sp>
        <p:nvSpPr>
          <p:cNvPr id="5" name="Rectangle 4"/>
          <p:cNvSpPr/>
          <p:nvPr/>
        </p:nvSpPr>
        <p:spPr>
          <a:xfrm>
            <a:off x="4378229" y="1459753"/>
            <a:ext cx="3435556" cy="738664"/>
          </a:xfrm>
          <a:prstGeom prst="rect">
            <a:avLst/>
          </a:prstGeom>
        </p:spPr>
        <p:txBody>
          <a:bodyPr wrap="none">
            <a:spAutoFit/>
          </a:bodyPr>
          <a:lstStyle/>
          <a:p>
            <a:pPr algn="ctr"/>
            <a:r>
              <a:rPr lang="en-US" sz="2000" i="1" dirty="0">
                <a:solidFill>
                  <a:srgbClr val="2F2F2F"/>
                </a:solidFill>
                <a:ea typeface="Arial"/>
                <a:cs typeface="Arial"/>
                <a:sym typeface="Arial"/>
              </a:rPr>
              <a:t>Cooling Pranayama Practice</a:t>
            </a:r>
          </a:p>
          <a:p>
            <a:pPr lvl="0" algn="ctr"/>
            <a:endParaRPr lang="en-US" sz="2200" i="1" dirty="0"/>
          </a:p>
        </p:txBody>
      </p:sp>
    </p:spTree>
    <p:extLst>
      <p:ext uri="{BB962C8B-B14F-4D97-AF65-F5344CB8AC3E}">
        <p14:creationId xmlns:p14="http://schemas.microsoft.com/office/powerpoint/2010/main" val="1970632385"/>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10;p42"/>
          <p:cNvSpPr/>
          <p:nvPr/>
        </p:nvSpPr>
        <p:spPr>
          <a:xfrm>
            <a:off x="1524000" y="380500"/>
            <a:ext cx="9144000" cy="95046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dirty="0">
                <a:solidFill>
                  <a:srgbClr val="2F2F2F"/>
                </a:solidFill>
                <a:latin typeface="Arial"/>
                <a:ea typeface="Arial"/>
                <a:cs typeface="Arial"/>
                <a:sym typeface="Arial"/>
              </a:rPr>
              <a:t>Sitali</a:t>
            </a:r>
          </a:p>
        </p:txBody>
      </p:sp>
      <p:sp>
        <p:nvSpPr>
          <p:cNvPr id="3" name="Google Shape;311;p42"/>
          <p:cNvSpPr txBox="1">
            <a:spLocks/>
          </p:cNvSpPr>
          <p:nvPr/>
        </p:nvSpPr>
        <p:spPr>
          <a:xfrm>
            <a:off x="1340932" y="1406660"/>
            <a:ext cx="9733655" cy="4354060"/>
          </a:xfrm>
          <a:prstGeom prst="rect">
            <a:avLst/>
          </a:prstGeom>
          <a:noFill/>
          <a:ln>
            <a:noFill/>
          </a:ln>
        </p:spPr>
        <p:txBody>
          <a:bodyPr spcFirstLastPara="1" vert="horz" wrap="square" lIns="91425" tIns="45700" rIns="91425" bIns="45700" rtlCol="0" anchor="t"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50000"/>
              </a:lnSpc>
            </a:pPr>
            <a:r>
              <a:rPr lang="en-US" sz="2200" dirty="0"/>
              <a:t>Sit comfortably with a straight spine.</a:t>
            </a:r>
          </a:p>
          <a:p>
            <a:pPr lvl="0">
              <a:lnSpc>
                <a:spcPct val="150000"/>
              </a:lnSpc>
            </a:pPr>
            <a:r>
              <a:rPr lang="en-US" sz="2200" dirty="0"/>
              <a:t>Roll your tongue, curling the sides in towards the center to form a tube and extend out of the mouth. If you don’t have the “tongue-curling” gene, you can receive the same cooling benefit by practicing a variation called </a:t>
            </a:r>
            <a:r>
              <a:rPr lang="en-US" sz="2200" i="1" dirty="0"/>
              <a:t>sitkari.</a:t>
            </a:r>
            <a:endParaRPr lang="en-US" sz="2200" dirty="0"/>
          </a:p>
          <a:p>
            <a:pPr lvl="0">
              <a:lnSpc>
                <a:spcPct val="150000"/>
              </a:lnSpc>
            </a:pPr>
            <a:r>
              <a:rPr lang="en-US" sz="2200" dirty="0"/>
              <a:t>Inhale through the tongue as though drinking through a straw. </a:t>
            </a:r>
          </a:p>
          <a:p>
            <a:pPr lvl="0">
              <a:lnSpc>
                <a:spcPct val="150000"/>
              </a:lnSpc>
            </a:pPr>
            <a:r>
              <a:rPr lang="en-US" sz="2200" dirty="0"/>
              <a:t>Bring the tongue into the mouth and close the mouth, exhaling through the nostrils.</a:t>
            </a:r>
          </a:p>
        </p:txBody>
      </p:sp>
    </p:spTree>
    <p:extLst>
      <p:ext uri="{BB962C8B-B14F-4D97-AF65-F5344CB8AC3E}">
        <p14:creationId xmlns:p14="http://schemas.microsoft.com/office/powerpoint/2010/main" val="2113570761"/>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10;p42"/>
          <p:cNvSpPr/>
          <p:nvPr/>
        </p:nvSpPr>
        <p:spPr>
          <a:xfrm>
            <a:off x="1524000" y="258580"/>
            <a:ext cx="9144000" cy="16764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dirty="0">
                <a:solidFill>
                  <a:srgbClr val="2F2F2F"/>
                </a:solidFill>
                <a:latin typeface="Arial"/>
                <a:ea typeface="Arial"/>
                <a:cs typeface="Arial"/>
                <a:sym typeface="Arial"/>
              </a:rPr>
              <a:t>Sitkari</a:t>
            </a:r>
          </a:p>
        </p:txBody>
      </p:sp>
      <p:sp>
        <p:nvSpPr>
          <p:cNvPr id="3" name="Google Shape;311;p42"/>
          <p:cNvSpPr txBox="1">
            <a:spLocks/>
          </p:cNvSpPr>
          <p:nvPr/>
        </p:nvSpPr>
        <p:spPr>
          <a:xfrm>
            <a:off x="1859516" y="2272688"/>
            <a:ext cx="8472967" cy="3501343"/>
          </a:xfrm>
          <a:prstGeom prst="rect">
            <a:avLst/>
          </a:prstGeom>
          <a:noFill/>
          <a:ln>
            <a:noFill/>
          </a:ln>
        </p:spPr>
        <p:txBody>
          <a:bodyPr spcFirstLastPara="1" vert="horz" wrap="square" lIns="91425" tIns="45700" rIns="91425" bIns="45700" rtlCol="0" anchor="t"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50000"/>
              </a:lnSpc>
            </a:pPr>
            <a:r>
              <a:rPr lang="en-US" sz="2200" dirty="0"/>
              <a:t>Sit comfortably with a straight spine.</a:t>
            </a:r>
          </a:p>
          <a:p>
            <a:pPr lvl="0">
              <a:lnSpc>
                <a:spcPct val="150000"/>
              </a:lnSpc>
            </a:pPr>
            <a:r>
              <a:rPr lang="en-US" sz="2200" dirty="0"/>
              <a:t>Press the lower and upper teeth together and separate the lips.</a:t>
            </a:r>
          </a:p>
          <a:p>
            <a:pPr lvl="0">
              <a:lnSpc>
                <a:spcPct val="150000"/>
              </a:lnSpc>
            </a:pPr>
            <a:r>
              <a:rPr lang="en-US" sz="2200" dirty="0"/>
              <a:t>Inhale slowly through the spaces between the teeth and focus, making a hissing sound.</a:t>
            </a:r>
          </a:p>
          <a:p>
            <a:pPr lvl="0">
              <a:lnSpc>
                <a:spcPct val="150000"/>
              </a:lnSpc>
            </a:pPr>
            <a:r>
              <a:rPr lang="en-US" sz="2200" dirty="0"/>
              <a:t>Close the mouth and exhale through the nose.</a:t>
            </a:r>
          </a:p>
        </p:txBody>
      </p:sp>
      <p:sp>
        <p:nvSpPr>
          <p:cNvPr id="4" name="Rectangle 3"/>
          <p:cNvSpPr/>
          <p:nvPr/>
        </p:nvSpPr>
        <p:spPr>
          <a:xfrm>
            <a:off x="4799019" y="1459753"/>
            <a:ext cx="2593979" cy="738664"/>
          </a:xfrm>
          <a:prstGeom prst="rect">
            <a:avLst/>
          </a:prstGeom>
        </p:spPr>
        <p:txBody>
          <a:bodyPr wrap="none">
            <a:spAutoFit/>
          </a:bodyPr>
          <a:lstStyle/>
          <a:p>
            <a:pPr algn="ctr"/>
            <a:r>
              <a:rPr lang="en-US" sz="2000" i="1" dirty="0">
                <a:solidFill>
                  <a:srgbClr val="2F2F2F"/>
                </a:solidFill>
                <a:ea typeface="Arial"/>
                <a:cs typeface="Arial"/>
                <a:sym typeface="Arial"/>
              </a:rPr>
              <a:t>“Sipping” or “Hissing”</a:t>
            </a:r>
          </a:p>
          <a:p>
            <a:pPr lvl="0" algn="ctr"/>
            <a:endParaRPr lang="en-US" sz="2200" i="1" dirty="0"/>
          </a:p>
        </p:txBody>
      </p:sp>
    </p:spTree>
    <p:extLst>
      <p:ext uri="{BB962C8B-B14F-4D97-AF65-F5344CB8AC3E}">
        <p14:creationId xmlns:p14="http://schemas.microsoft.com/office/powerpoint/2010/main" val="689135474"/>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38;p45"/>
          <p:cNvSpPr/>
          <p:nvPr/>
        </p:nvSpPr>
        <p:spPr>
          <a:xfrm>
            <a:off x="1524000" y="533400"/>
            <a:ext cx="9144000" cy="81788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dirty="0">
                <a:solidFill>
                  <a:srgbClr val="2F2F2F"/>
                </a:solidFill>
                <a:sym typeface="Arial"/>
              </a:rPr>
              <a:t>Enlivening Health</a:t>
            </a:r>
            <a:endParaRPr dirty="0"/>
          </a:p>
        </p:txBody>
      </p:sp>
      <p:sp>
        <p:nvSpPr>
          <p:cNvPr id="3" name="Google Shape;339;p45"/>
          <p:cNvSpPr/>
          <p:nvPr/>
        </p:nvSpPr>
        <p:spPr>
          <a:xfrm>
            <a:off x="1233996" y="1532405"/>
            <a:ext cx="6391922" cy="4637576"/>
          </a:xfrm>
          <a:prstGeom prst="rect">
            <a:avLst/>
          </a:prstGeom>
          <a:noFill/>
          <a:ln>
            <a:noFill/>
          </a:ln>
        </p:spPr>
        <p:txBody>
          <a:bodyPr spcFirstLastPara="1" wrap="square" lIns="91425" tIns="45700" rIns="91425" bIns="45700" anchor="t" anchorCtr="0">
            <a:noAutofit/>
          </a:bodyPr>
          <a:lstStyle/>
          <a:p>
            <a:pPr marL="342900" lvl="0" indent="-342900">
              <a:lnSpc>
                <a:spcPct val="85000"/>
              </a:lnSpc>
              <a:buClr>
                <a:srgbClr val="2F2F2F"/>
              </a:buClr>
              <a:buSzPts val="2200"/>
              <a:buFont typeface="Arial"/>
              <a:buChar char="•"/>
            </a:pPr>
            <a:r>
              <a:rPr lang="en-US" sz="2400" dirty="0">
                <a:ea typeface="Arial"/>
                <a:cs typeface="Arial"/>
                <a:sym typeface="Arial"/>
              </a:rPr>
              <a:t>Observe how your breathing </a:t>
            </a:r>
            <a:r>
              <a:rPr lang="en-US" sz="2400" dirty="0">
                <a:ea typeface="Arial"/>
                <a:cs typeface="Arial"/>
              </a:rPr>
              <a:t>is </a:t>
            </a:r>
            <a:r>
              <a:rPr lang="en-US" sz="2400" dirty="0"/>
              <a:t>affected by your thoughts, and your thoughts and physiology are influenced by your breath.</a:t>
            </a:r>
            <a:endParaRPr lang="en-US" sz="2200" dirty="0">
              <a:ea typeface="Arial"/>
              <a:cs typeface="Arial"/>
              <a:sym typeface="Arial"/>
            </a:endParaRPr>
          </a:p>
          <a:p>
            <a:pPr marL="342900" lvl="0" indent="-342900">
              <a:lnSpc>
                <a:spcPct val="85000"/>
              </a:lnSpc>
              <a:buClr>
                <a:srgbClr val="2F2F2F"/>
              </a:buClr>
              <a:buSzPts val="2200"/>
              <a:buFont typeface="Arial"/>
              <a:buChar char="•"/>
            </a:pPr>
            <a:endParaRPr lang="en-US" sz="2200" dirty="0">
              <a:ea typeface="Arial"/>
              <a:cs typeface="Arial"/>
              <a:sym typeface="Arial"/>
            </a:endParaRPr>
          </a:p>
          <a:p>
            <a:pPr marL="342900" lvl="0" indent="-342900">
              <a:lnSpc>
                <a:spcPct val="85000"/>
              </a:lnSpc>
              <a:buClr>
                <a:srgbClr val="2F2F2F"/>
              </a:buClr>
              <a:buSzPts val="2200"/>
              <a:buFont typeface="Arial"/>
              <a:buChar char="•"/>
            </a:pPr>
            <a:r>
              <a:rPr lang="en-US" sz="2200" dirty="0">
                <a:ea typeface="Arial"/>
                <a:cs typeface="Arial"/>
                <a:sym typeface="Arial"/>
              </a:rPr>
              <a:t>Live in </a:t>
            </a:r>
            <a:r>
              <a:rPr lang="en-US" sz="2400" dirty="0"/>
              <a:t>gratitude for the primordial vital force that sustains you in every moment of your life.</a:t>
            </a:r>
          </a:p>
          <a:p>
            <a:pPr marL="342900" lvl="0" indent="-342900">
              <a:lnSpc>
                <a:spcPct val="85000"/>
              </a:lnSpc>
              <a:buClr>
                <a:srgbClr val="2F2F2F"/>
              </a:buClr>
              <a:buSzPts val="2200"/>
              <a:buFont typeface="Arial"/>
              <a:buChar char="•"/>
            </a:pPr>
            <a:endParaRPr lang="en-US" sz="2400" dirty="0"/>
          </a:p>
          <a:p>
            <a:pPr marL="342900" indent="-342900">
              <a:lnSpc>
                <a:spcPct val="85000"/>
              </a:lnSpc>
              <a:buClr>
                <a:srgbClr val="2F2F2F"/>
              </a:buClr>
              <a:buSzPts val="2200"/>
              <a:buFont typeface="Arial"/>
              <a:buChar char="•"/>
            </a:pPr>
            <a:r>
              <a:rPr lang="en-US" sz="2400" dirty="0"/>
              <a:t>There are also breathing apps you can download and practice with.</a:t>
            </a:r>
          </a:p>
          <a:p>
            <a:pPr marL="342900" lvl="0" indent="-342900">
              <a:lnSpc>
                <a:spcPct val="85000"/>
              </a:lnSpc>
              <a:buClr>
                <a:srgbClr val="2F2F2F"/>
              </a:buClr>
              <a:buSzPts val="2200"/>
              <a:buFont typeface="Arial"/>
              <a:buChar char="•"/>
            </a:pPr>
            <a:endParaRPr lang="en-US" sz="2400" dirty="0"/>
          </a:p>
          <a:p>
            <a:pPr marL="342900" indent="-342900">
              <a:lnSpc>
                <a:spcPct val="85000"/>
              </a:lnSpc>
              <a:buClr>
                <a:srgbClr val="2F2F2F"/>
              </a:buClr>
              <a:buSzPts val="2200"/>
              <a:buFont typeface="Arial"/>
              <a:buChar char="•"/>
            </a:pPr>
            <a:r>
              <a:rPr lang="en-US" sz="2400" dirty="0"/>
              <a:t>Always remember to move through pranayama exercises slowly and mindfully in order to receive the full benefits.</a:t>
            </a:r>
          </a:p>
          <a:p>
            <a:pPr marL="342900" lvl="0" indent="-342900">
              <a:lnSpc>
                <a:spcPct val="85000"/>
              </a:lnSpc>
              <a:buClr>
                <a:srgbClr val="2F2F2F"/>
              </a:buClr>
              <a:buSzPts val="2200"/>
              <a:buFont typeface="Arial"/>
              <a:buChar char="•"/>
            </a:pPr>
            <a:endParaRPr lang="en-US" sz="2200" dirty="0">
              <a:solidFill>
                <a:srgbClr val="2F2F2F"/>
              </a:solidFill>
              <a:latin typeface="Arial"/>
              <a:ea typeface="Arial"/>
              <a:cs typeface="Arial"/>
              <a:sym typeface="Arial"/>
            </a:endParaRPr>
          </a:p>
          <a:p>
            <a:pPr marL="342900" marR="0" lvl="0" indent="-342900" algn="l" rtl="0">
              <a:lnSpc>
                <a:spcPct val="85000"/>
              </a:lnSpc>
              <a:spcBef>
                <a:spcPts val="2200"/>
              </a:spcBef>
              <a:spcAft>
                <a:spcPts val="0"/>
              </a:spcAft>
              <a:buClr>
                <a:srgbClr val="2F2F2F"/>
              </a:buClr>
              <a:buSzPts val="2200"/>
              <a:buFont typeface="Arial"/>
              <a:buChar char="•"/>
            </a:pPr>
            <a:endParaRPr lang="en-US" sz="2200" dirty="0">
              <a:solidFill>
                <a:srgbClr val="2F2F2F"/>
              </a:solidFill>
              <a:latin typeface="Arial"/>
              <a:ea typeface="Arial"/>
              <a:cs typeface="Arial"/>
              <a:sym typeface="Arial"/>
            </a:endParaRPr>
          </a:p>
          <a:p>
            <a:pPr marL="342900" marR="0" lvl="0" indent="-342900" algn="l" rtl="0">
              <a:lnSpc>
                <a:spcPct val="85000"/>
              </a:lnSpc>
              <a:spcBef>
                <a:spcPts val="2200"/>
              </a:spcBef>
              <a:spcAft>
                <a:spcPts val="0"/>
              </a:spcAft>
              <a:buClr>
                <a:srgbClr val="2F2F2F"/>
              </a:buClr>
              <a:buSzPts val="2200"/>
              <a:buFont typeface="Arial"/>
              <a:buChar char="•"/>
            </a:pPr>
            <a:endParaRPr dirty="0"/>
          </a:p>
        </p:txBody>
      </p:sp>
      <p:pic>
        <p:nvPicPr>
          <p:cNvPr id="10" name="Picture 9">
            <a:extLst>
              <a:ext uri="{FF2B5EF4-FFF2-40B4-BE49-F238E27FC236}">
                <a16:creationId xmlns:a16="http://schemas.microsoft.com/office/drawing/2014/main" id="{4782C31C-8163-4C53-B899-32DD571C197C}"/>
              </a:ext>
            </a:extLst>
          </p:cNvPr>
          <p:cNvPicPr>
            <a:picLocks noChangeAspect="1"/>
          </p:cNvPicPr>
          <p:nvPr/>
        </p:nvPicPr>
        <p:blipFill>
          <a:blip r:embed="rId3"/>
          <a:stretch>
            <a:fillRect/>
          </a:stretch>
        </p:blipFill>
        <p:spPr>
          <a:xfrm>
            <a:off x="8147543" y="2074888"/>
            <a:ext cx="3689351" cy="2459567"/>
          </a:xfrm>
          <a:prstGeom prst="rect">
            <a:avLst/>
          </a:prstGeom>
        </p:spPr>
      </p:pic>
    </p:spTree>
    <p:extLst>
      <p:ext uri="{BB962C8B-B14F-4D97-AF65-F5344CB8AC3E}">
        <p14:creationId xmlns:p14="http://schemas.microsoft.com/office/powerpoint/2010/main" val="15933519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p:cTn id="21" dur="1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22" dur="1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23" dur="10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 calcmode="lin" valueType="num">
                                      <p:cBhvr>
                                        <p:cTn id="28" dur="1000" fill="hold"/>
                                        <p:tgtEl>
                                          <p:spTgt spid="3">
                                            <p:txEl>
                                              <p:pRg st="6" end="6"/>
                                            </p:txEl>
                                          </p:spTgt>
                                        </p:tgtEl>
                                        <p:attrNameLst>
                                          <p:attrName>ppt_w</p:attrName>
                                        </p:attrNameLst>
                                      </p:cBhvr>
                                      <p:tavLst>
                                        <p:tav tm="0">
                                          <p:val>
                                            <p:strVal val="#ppt_w*0.70"/>
                                          </p:val>
                                        </p:tav>
                                        <p:tav tm="100000">
                                          <p:val>
                                            <p:strVal val="#ppt_w"/>
                                          </p:val>
                                        </p:tav>
                                      </p:tavLst>
                                    </p:anim>
                                    <p:anim calcmode="lin" valueType="num">
                                      <p:cBhvr>
                                        <p:cTn id="29" dur="1000" fill="hold"/>
                                        <p:tgtEl>
                                          <p:spTgt spid="3">
                                            <p:txEl>
                                              <p:pRg st="6" end="6"/>
                                            </p:txEl>
                                          </p:spTgt>
                                        </p:tgtEl>
                                        <p:attrNameLst>
                                          <p:attrName>ppt_h</p:attrName>
                                        </p:attrNameLst>
                                      </p:cBhvr>
                                      <p:tavLst>
                                        <p:tav tm="0">
                                          <p:val>
                                            <p:strVal val="#ppt_h"/>
                                          </p:val>
                                        </p:tav>
                                        <p:tav tm="100000">
                                          <p:val>
                                            <p:strVal val="#ppt_h"/>
                                          </p:val>
                                        </p:tav>
                                      </p:tavLst>
                                    </p:anim>
                                    <p:animEffect transition="in" filter="fade">
                                      <p:cBhvr>
                                        <p:cTn id="30" dur="1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2"/>
          <p:cNvSpPr txBox="1">
            <a:spLocks noChangeArrowheads="1"/>
          </p:cNvSpPr>
          <p:nvPr/>
        </p:nvSpPr>
        <p:spPr bwMode="auto">
          <a:xfrm>
            <a:off x="1743075" y="2885849"/>
            <a:ext cx="870585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i="1" dirty="0">
                <a:solidFill>
                  <a:schemeClr val="bg1"/>
                </a:solidFill>
                <a:cs typeface="Arial" panose="020B0604020202020204" pitchFamily="34" charset="0"/>
              </a:rPr>
              <a:t>Perfect Health: Ayurvedic Lifestyle</a:t>
            </a:r>
          </a:p>
          <a:p>
            <a:pPr algn="ctr" eaLnBrk="1" hangingPunct="1">
              <a:spcBef>
                <a:spcPct val="0"/>
              </a:spcBef>
              <a:buFontTx/>
              <a:buNone/>
            </a:pPr>
            <a:r>
              <a:rPr lang="en-US" altLang="en-US" sz="4000" b="1" dirty="0">
                <a:solidFill>
                  <a:schemeClr val="bg1"/>
                </a:solidFill>
                <a:cs typeface="Arial" panose="020B0604020202020204" pitchFamily="34" charset="0"/>
              </a:rPr>
              <a:t>Introduction to Pranayama</a:t>
            </a:r>
          </a:p>
        </p:txBody>
      </p:sp>
    </p:spTree>
    <p:extLst>
      <p:ext uri="{BB962C8B-B14F-4D97-AF65-F5344CB8AC3E}">
        <p14:creationId xmlns:p14="http://schemas.microsoft.com/office/powerpoint/2010/main" val="6949193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65;p27"/>
          <p:cNvSpPr/>
          <p:nvPr/>
        </p:nvSpPr>
        <p:spPr>
          <a:xfrm>
            <a:off x="1524000" y="381000"/>
            <a:ext cx="91440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i="0" u="none" strike="noStrike" cap="none" dirty="0">
                <a:solidFill>
                  <a:srgbClr val="2F2F2F"/>
                </a:solidFill>
                <a:latin typeface="Arial"/>
                <a:ea typeface="Arial"/>
                <a:cs typeface="Arial"/>
                <a:sym typeface="Arial"/>
              </a:rPr>
              <a:t>What is Pranayama? </a:t>
            </a:r>
            <a:endParaRPr dirty="0"/>
          </a:p>
        </p:txBody>
      </p:sp>
      <p:sp>
        <p:nvSpPr>
          <p:cNvPr id="3" name="Google Shape;166;p27"/>
          <p:cNvSpPr/>
          <p:nvPr/>
        </p:nvSpPr>
        <p:spPr>
          <a:xfrm>
            <a:off x="5440088" y="3123890"/>
            <a:ext cx="6106161" cy="2638920"/>
          </a:xfrm>
          <a:prstGeom prst="rect">
            <a:avLst/>
          </a:prstGeom>
          <a:noFill/>
          <a:ln>
            <a:noFill/>
          </a:ln>
        </p:spPr>
        <p:txBody>
          <a:bodyPr spcFirstLastPara="1" wrap="square" lIns="91425" tIns="45700" rIns="91425" bIns="45700" anchor="t" anchorCtr="0">
            <a:noAutofit/>
          </a:bodyPr>
          <a:lstStyle/>
          <a:p>
            <a:pPr marL="346075" lvl="0" indent="-346075">
              <a:buClr>
                <a:srgbClr val="2F2F2F"/>
              </a:buClr>
              <a:buSzPts val="2035"/>
              <a:buFont typeface="Arial"/>
              <a:buChar char="•"/>
            </a:pPr>
            <a:r>
              <a:rPr lang="en-US" sz="2200" i="1" dirty="0">
                <a:solidFill>
                  <a:srgbClr val="2F2F2F"/>
                </a:solidFill>
                <a:ea typeface="Arial"/>
                <a:cs typeface="Arial"/>
                <a:sym typeface="Arial"/>
              </a:rPr>
              <a:t>Pranayama</a:t>
            </a:r>
          </a:p>
          <a:p>
            <a:pPr lvl="0">
              <a:buClr>
                <a:srgbClr val="2F2F2F"/>
              </a:buClr>
              <a:buSzPts val="2035"/>
            </a:pPr>
            <a:r>
              <a:rPr lang="en-US" sz="2200" i="1" dirty="0">
                <a:solidFill>
                  <a:srgbClr val="2F2F2F"/>
                </a:solidFill>
                <a:ea typeface="Arial"/>
                <a:cs typeface="Arial"/>
                <a:sym typeface="Arial"/>
              </a:rPr>
              <a:t>	prana</a:t>
            </a:r>
            <a:r>
              <a:rPr lang="en-US" sz="2200" dirty="0">
                <a:solidFill>
                  <a:srgbClr val="2F2F2F"/>
                </a:solidFill>
                <a:ea typeface="Arial"/>
                <a:cs typeface="Arial"/>
                <a:sym typeface="Arial"/>
              </a:rPr>
              <a:t> = vital life force</a:t>
            </a:r>
          </a:p>
          <a:p>
            <a:pPr lvl="0">
              <a:buClr>
                <a:srgbClr val="2F2F2F"/>
              </a:buClr>
              <a:buSzPts val="2035"/>
            </a:pPr>
            <a:r>
              <a:rPr lang="en-US" sz="2200" i="1" dirty="0">
                <a:solidFill>
                  <a:srgbClr val="2F2F2F"/>
                </a:solidFill>
                <a:ea typeface="Arial"/>
                <a:cs typeface="Arial"/>
                <a:sym typeface="Arial"/>
              </a:rPr>
              <a:t>	ayama</a:t>
            </a:r>
            <a:r>
              <a:rPr lang="en-US" sz="2200" dirty="0">
                <a:solidFill>
                  <a:srgbClr val="2F2F2F"/>
                </a:solidFill>
                <a:ea typeface="Arial"/>
                <a:cs typeface="Arial"/>
                <a:sym typeface="Arial"/>
              </a:rPr>
              <a:t> = to expand, draw out, control</a:t>
            </a:r>
          </a:p>
          <a:p>
            <a:pPr lvl="0">
              <a:lnSpc>
                <a:spcPct val="150000"/>
              </a:lnSpc>
              <a:buClr>
                <a:srgbClr val="2F2F2F"/>
              </a:buClr>
              <a:buSzPts val="2035"/>
            </a:pPr>
            <a:endParaRPr lang="en-US" sz="1000" dirty="0"/>
          </a:p>
          <a:p>
            <a:pPr marL="346075" lvl="0" indent="-346075">
              <a:spcBef>
                <a:spcPts val="1425"/>
              </a:spcBef>
              <a:buClr>
                <a:srgbClr val="2F2F2F"/>
              </a:buClr>
              <a:buSzPts val="2035"/>
              <a:buFont typeface="Arial"/>
              <a:buChar char="•"/>
            </a:pPr>
            <a:r>
              <a:rPr lang="en-US" sz="2200" dirty="0">
                <a:solidFill>
                  <a:srgbClr val="2F2F2F"/>
                </a:solidFill>
                <a:ea typeface="Arial"/>
                <a:cs typeface="Arial"/>
                <a:sym typeface="Arial"/>
              </a:rPr>
              <a:t>Using the breath to expand life-force energy and improve communication among all parts of body-mind</a:t>
            </a:r>
          </a:p>
        </p:txBody>
      </p:sp>
      <p:sp>
        <p:nvSpPr>
          <p:cNvPr id="4" name="Google Shape;167;p27"/>
          <p:cNvSpPr txBox="1"/>
          <p:nvPr/>
        </p:nvSpPr>
        <p:spPr>
          <a:xfrm>
            <a:off x="2011362" y="1524000"/>
            <a:ext cx="8169275" cy="427038"/>
          </a:xfrm>
          <a:prstGeom prst="rect">
            <a:avLst/>
          </a:prstGeom>
          <a:noFill/>
          <a:ln>
            <a:noFill/>
          </a:ln>
        </p:spPr>
        <p:txBody>
          <a:bodyPr spcFirstLastPara="1" wrap="square" lIns="91425" tIns="45700" rIns="91425" bIns="45700" anchor="t" anchorCtr="0">
            <a:noAutofit/>
          </a:bodyPr>
          <a:lstStyle/>
          <a:p>
            <a:pPr lvl="0" algn="ctr"/>
            <a:r>
              <a:rPr lang="en-US" sz="2200" b="0" i="1" u="none" strike="noStrike" cap="none" dirty="0">
                <a:solidFill>
                  <a:srgbClr val="2F2F2F"/>
                </a:solidFill>
                <a:latin typeface="Arial"/>
                <a:ea typeface="Arial"/>
                <a:cs typeface="Arial"/>
                <a:sym typeface="Arial"/>
              </a:rPr>
              <a:t>The practice of becoming aware of your breath and using it to enhance your physical, emotional, and spiritual well-being</a:t>
            </a:r>
            <a:endParaRPr dirty="0"/>
          </a:p>
        </p:txBody>
      </p:sp>
      <p:pic>
        <p:nvPicPr>
          <p:cNvPr id="9" name="Picture 8">
            <a:extLst>
              <a:ext uri="{FF2B5EF4-FFF2-40B4-BE49-F238E27FC236}">
                <a16:creationId xmlns:a16="http://schemas.microsoft.com/office/drawing/2014/main" id="{E779902F-8F41-461B-BD6D-650A521FBD75}"/>
              </a:ext>
            </a:extLst>
          </p:cNvPr>
          <p:cNvPicPr>
            <a:picLocks noChangeAspect="1"/>
          </p:cNvPicPr>
          <p:nvPr/>
        </p:nvPicPr>
        <p:blipFill>
          <a:blip r:embed="rId3"/>
          <a:stretch>
            <a:fillRect/>
          </a:stretch>
        </p:blipFill>
        <p:spPr>
          <a:xfrm>
            <a:off x="1164676" y="2831256"/>
            <a:ext cx="4199804" cy="2799870"/>
          </a:xfrm>
          <a:prstGeom prst="rect">
            <a:avLst/>
          </a:prstGeom>
        </p:spPr>
      </p:pic>
    </p:spTree>
    <p:extLst>
      <p:ext uri="{BB962C8B-B14F-4D97-AF65-F5344CB8AC3E}">
        <p14:creationId xmlns:p14="http://schemas.microsoft.com/office/powerpoint/2010/main" val="1326239364"/>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8410424-748D-4FDC-83B0-C3B65AD7D83B}"/>
              </a:ext>
            </a:extLst>
          </p:cNvPr>
          <p:cNvPicPr>
            <a:picLocks noChangeAspect="1"/>
          </p:cNvPicPr>
          <p:nvPr/>
        </p:nvPicPr>
        <p:blipFill>
          <a:blip r:embed="rId3"/>
          <a:stretch>
            <a:fillRect/>
          </a:stretch>
        </p:blipFill>
        <p:spPr>
          <a:xfrm>
            <a:off x="8194116" y="2214881"/>
            <a:ext cx="3199073" cy="3027679"/>
          </a:xfrm>
          <a:prstGeom prst="rect">
            <a:avLst/>
          </a:prstGeom>
        </p:spPr>
      </p:pic>
      <p:sp>
        <p:nvSpPr>
          <p:cNvPr id="2" name="Google Shape;174;p28"/>
          <p:cNvSpPr txBox="1">
            <a:spLocks/>
          </p:cNvSpPr>
          <p:nvPr/>
        </p:nvSpPr>
        <p:spPr>
          <a:xfrm>
            <a:off x="1524000" y="1752600"/>
            <a:ext cx="6805637" cy="3632812"/>
          </a:xfrm>
          <a:prstGeom prst="rect">
            <a:avLst/>
          </a:prstGeom>
          <a:noFill/>
          <a:ln>
            <a:noFill/>
          </a:ln>
        </p:spPr>
        <p:txBody>
          <a:bodyPr spcFirstLastPara="1" vert="horz" wrap="square" lIns="91425" tIns="45700" rIns="91425" bIns="45700" rtlCol="0" anchor="t"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72123">
              <a:lnSpc>
                <a:spcPct val="90000"/>
              </a:lnSpc>
              <a:spcBef>
                <a:spcPts val="1425"/>
              </a:spcBef>
              <a:buSzPts val="2035"/>
              <a:buFont typeface="Arial" panose="020B0604020202020204" pitchFamily="34" charset="0"/>
              <a:buChar char="•"/>
            </a:pPr>
            <a:r>
              <a:rPr lang="en-US" sz="2200" dirty="0">
                <a:solidFill>
                  <a:srgbClr val="2F2F2F"/>
                </a:solidFill>
              </a:rPr>
              <a:t>By controlling the breath, we can train ourselves to breathe in a way that positively influences our health</a:t>
            </a:r>
          </a:p>
          <a:p>
            <a:pPr marL="472123">
              <a:lnSpc>
                <a:spcPct val="90000"/>
              </a:lnSpc>
              <a:spcBef>
                <a:spcPts val="1425"/>
              </a:spcBef>
              <a:buSzPts val="2035"/>
              <a:buFont typeface="Arial" panose="020B0604020202020204" pitchFamily="34" charset="0"/>
              <a:buChar char="•"/>
            </a:pPr>
            <a:r>
              <a:rPr lang="en-US" sz="2200" dirty="0">
                <a:solidFill>
                  <a:srgbClr val="2F2F2F"/>
                </a:solidFill>
              </a:rPr>
              <a:t>Our thoughts affect our breathing</a:t>
            </a:r>
          </a:p>
          <a:p>
            <a:pPr marL="472123">
              <a:lnSpc>
                <a:spcPct val="90000"/>
              </a:lnSpc>
              <a:spcBef>
                <a:spcPts val="1425"/>
              </a:spcBef>
              <a:buSzPts val="2035"/>
              <a:buFont typeface="Arial" panose="020B0604020202020204" pitchFamily="34" charset="0"/>
              <a:buChar char="•"/>
            </a:pPr>
            <a:r>
              <a:rPr lang="en-US" sz="2200" dirty="0">
                <a:solidFill>
                  <a:srgbClr val="2F2F2F"/>
                </a:solidFill>
              </a:rPr>
              <a:t>Our breathing influences our thoughts and physiology</a:t>
            </a:r>
          </a:p>
          <a:p>
            <a:pPr marL="472123">
              <a:lnSpc>
                <a:spcPct val="90000"/>
              </a:lnSpc>
              <a:spcBef>
                <a:spcPts val="1425"/>
              </a:spcBef>
              <a:buSzPts val="2035"/>
              <a:buFont typeface="Arial" panose="020B0604020202020204" pitchFamily="34" charset="0"/>
              <a:buChar char="•"/>
            </a:pPr>
            <a:r>
              <a:rPr lang="en-US" sz="2200" dirty="0">
                <a:solidFill>
                  <a:srgbClr val="2F2F2F"/>
                </a:solidFill>
              </a:rPr>
              <a:t>When the mind is calm, breathing is deep and rhythmic, and the body engages in its natural self-repair, self-healing mechanisms</a:t>
            </a:r>
          </a:p>
          <a:p>
            <a:pPr marL="472123">
              <a:lnSpc>
                <a:spcPct val="90000"/>
              </a:lnSpc>
              <a:spcBef>
                <a:spcPts val="1425"/>
              </a:spcBef>
              <a:buSzPts val="2035"/>
              <a:buFont typeface="Arial" panose="020B0604020202020204" pitchFamily="34" charset="0"/>
              <a:buChar char="•"/>
            </a:pPr>
            <a:endParaRPr lang="en-US" sz="2200" dirty="0">
              <a:solidFill>
                <a:srgbClr val="2F2F2F"/>
              </a:solidFill>
              <a:ea typeface="Arial"/>
              <a:cs typeface="Arial"/>
              <a:sym typeface="Arial"/>
            </a:endParaRPr>
          </a:p>
        </p:txBody>
      </p:sp>
      <p:sp>
        <p:nvSpPr>
          <p:cNvPr id="3" name="Google Shape;175;p28"/>
          <p:cNvSpPr/>
          <p:nvPr/>
        </p:nvSpPr>
        <p:spPr>
          <a:xfrm>
            <a:off x="1524000" y="609600"/>
            <a:ext cx="91440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i="0" u="none" strike="noStrike" cap="none" dirty="0">
                <a:solidFill>
                  <a:srgbClr val="2F2F2F"/>
                </a:solidFill>
                <a:latin typeface="Arial"/>
                <a:ea typeface="Arial"/>
                <a:cs typeface="Arial"/>
                <a:sym typeface="Arial"/>
              </a:rPr>
              <a:t>Positively Influences Health</a:t>
            </a:r>
            <a:endParaRPr dirty="0"/>
          </a:p>
          <a:p>
            <a:pPr marL="0" marR="0" lvl="0" indent="0" algn="ctr" rtl="0">
              <a:spcBef>
                <a:spcPts val="0"/>
              </a:spcBef>
              <a:spcAft>
                <a:spcPts val="0"/>
              </a:spcAft>
              <a:buNone/>
            </a:pPr>
            <a:endParaRPr sz="3600" b="1" i="0" u="none" strike="noStrike" cap="none" dirty="0">
              <a:solidFill>
                <a:srgbClr val="2F2F2F"/>
              </a:solidFill>
              <a:latin typeface="Arial"/>
              <a:ea typeface="Arial"/>
              <a:cs typeface="Arial"/>
              <a:sym typeface="Arial"/>
            </a:endParaRPr>
          </a:p>
        </p:txBody>
      </p:sp>
    </p:spTree>
    <p:extLst>
      <p:ext uri="{BB962C8B-B14F-4D97-AF65-F5344CB8AC3E}">
        <p14:creationId xmlns:p14="http://schemas.microsoft.com/office/powerpoint/2010/main" val="647066737"/>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75;p28"/>
          <p:cNvSpPr/>
          <p:nvPr/>
        </p:nvSpPr>
        <p:spPr>
          <a:xfrm>
            <a:off x="1524000" y="381000"/>
            <a:ext cx="91440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i="0" u="none" strike="noStrike" cap="none" dirty="0">
                <a:solidFill>
                  <a:srgbClr val="2F2F2F"/>
                </a:solidFill>
                <a:latin typeface="Arial"/>
                <a:ea typeface="Arial"/>
                <a:cs typeface="Arial"/>
                <a:sym typeface="Arial"/>
              </a:rPr>
              <a:t>The Benefits of Pranayama</a:t>
            </a:r>
            <a:endParaRPr dirty="0"/>
          </a:p>
        </p:txBody>
      </p:sp>
      <p:sp>
        <p:nvSpPr>
          <p:cNvPr id="8" name="Google Shape;174;p28"/>
          <p:cNvSpPr txBox="1">
            <a:spLocks/>
          </p:cNvSpPr>
          <p:nvPr/>
        </p:nvSpPr>
        <p:spPr>
          <a:xfrm>
            <a:off x="2721755" y="4023332"/>
            <a:ext cx="6507305" cy="670560"/>
          </a:xfrm>
          <a:prstGeom prst="rect">
            <a:avLst/>
          </a:prstGeom>
          <a:noFill/>
          <a:ln>
            <a:noFill/>
          </a:ln>
        </p:spPr>
        <p:txBody>
          <a:bodyPr spcFirstLastPara="1" vert="horz" wrap="square" lIns="91425" tIns="45700" rIns="91425" bIns="45700" rtlCol="0" anchor="t"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r>
              <a:rPr lang="en-US" sz="2400" dirty="0"/>
              <a:t>Increased energy levels </a:t>
            </a:r>
          </a:p>
        </p:txBody>
      </p:sp>
      <p:sp>
        <p:nvSpPr>
          <p:cNvPr id="10" name="Google Shape;174;p28"/>
          <p:cNvSpPr txBox="1">
            <a:spLocks/>
          </p:cNvSpPr>
          <p:nvPr/>
        </p:nvSpPr>
        <p:spPr>
          <a:xfrm>
            <a:off x="2721756" y="5020598"/>
            <a:ext cx="7708785" cy="832937"/>
          </a:xfrm>
          <a:prstGeom prst="rect">
            <a:avLst/>
          </a:prstGeom>
          <a:noFill/>
          <a:ln>
            <a:noFill/>
          </a:ln>
        </p:spPr>
        <p:txBody>
          <a:bodyPr spcFirstLastPara="1" vert="horz" wrap="square" lIns="91425" tIns="45700" rIns="91425" bIns="45700" rtlCol="0" anchor="t"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r>
              <a:rPr lang="en-US" sz="2400" dirty="0"/>
              <a:t>Decreased feelings of stress and being overwhelmed </a:t>
            </a:r>
          </a:p>
          <a:p>
            <a:pPr marL="472123">
              <a:lnSpc>
                <a:spcPct val="90000"/>
              </a:lnSpc>
              <a:spcBef>
                <a:spcPts val="1425"/>
              </a:spcBef>
              <a:buSzPts val="2035"/>
              <a:buFont typeface="Arial" panose="020B0604020202020204" pitchFamily="34" charset="0"/>
              <a:buChar char="•"/>
            </a:pPr>
            <a:endParaRPr lang="en-US" sz="2400" dirty="0">
              <a:solidFill>
                <a:srgbClr val="2F2F2F"/>
              </a:solidFill>
            </a:endParaRPr>
          </a:p>
          <a:p>
            <a:pPr marL="586423" lvl="1" indent="0">
              <a:lnSpc>
                <a:spcPct val="90000"/>
              </a:lnSpc>
              <a:spcBef>
                <a:spcPts val="1425"/>
              </a:spcBef>
              <a:buSzPts val="2035"/>
              <a:buNone/>
            </a:pPr>
            <a:endParaRPr lang="en-US" sz="2400" dirty="0">
              <a:solidFill>
                <a:srgbClr val="2F2F2F"/>
              </a:solidFill>
              <a:ea typeface="Arial"/>
              <a:cs typeface="Arial"/>
              <a:sym typeface="Arial"/>
            </a:endParaRPr>
          </a:p>
        </p:txBody>
      </p:sp>
      <p:sp>
        <p:nvSpPr>
          <p:cNvPr id="11" name="Google Shape;174;p28"/>
          <p:cNvSpPr txBox="1">
            <a:spLocks/>
          </p:cNvSpPr>
          <p:nvPr/>
        </p:nvSpPr>
        <p:spPr>
          <a:xfrm>
            <a:off x="2721756" y="2977184"/>
            <a:ext cx="7326012" cy="633984"/>
          </a:xfrm>
          <a:prstGeom prst="rect">
            <a:avLst/>
          </a:prstGeom>
          <a:noFill/>
          <a:ln>
            <a:noFill/>
          </a:ln>
        </p:spPr>
        <p:txBody>
          <a:bodyPr spcFirstLastPara="1" vert="horz" wrap="square" lIns="91425" tIns="45700" rIns="91425" bIns="45700" rtlCol="0" anchor="t"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r>
              <a:rPr lang="en-US" sz="2400" dirty="0"/>
              <a:t>Reduced anxiety and depression </a:t>
            </a:r>
            <a:endParaRPr lang="en-US" sz="2400" dirty="0">
              <a:solidFill>
                <a:srgbClr val="2F2F2F"/>
              </a:solidFill>
            </a:endParaRPr>
          </a:p>
          <a:p>
            <a:pPr marL="586423" lvl="1" indent="0">
              <a:lnSpc>
                <a:spcPct val="90000"/>
              </a:lnSpc>
              <a:spcBef>
                <a:spcPts val="1425"/>
              </a:spcBef>
              <a:buSzPts val="2035"/>
              <a:buFont typeface="Arial"/>
              <a:buNone/>
            </a:pPr>
            <a:endParaRPr lang="en-US" sz="2400" dirty="0">
              <a:solidFill>
                <a:srgbClr val="2F2F2F"/>
              </a:solidFill>
              <a:latin typeface="Arial"/>
              <a:ea typeface="Arial"/>
              <a:cs typeface="Arial"/>
              <a:sym typeface="Arial"/>
            </a:endParaRPr>
          </a:p>
        </p:txBody>
      </p:sp>
      <p:sp>
        <p:nvSpPr>
          <p:cNvPr id="12" name="Rectangle 11"/>
          <p:cNvSpPr/>
          <p:nvPr/>
        </p:nvSpPr>
        <p:spPr>
          <a:xfrm>
            <a:off x="2721755" y="4592320"/>
            <a:ext cx="6096000" cy="973600"/>
          </a:xfrm>
          <a:prstGeom prst="rect">
            <a:avLst/>
          </a:prstGeom>
        </p:spPr>
        <p:txBody>
          <a:bodyPr>
            <a:spAutoFit/>
          </a:bodyPr>
          <a:lstStyle/>
          <a:p>
            <a:pPr marL="342900" lvl="0" indent="-342900">
              <a:buFont typeface="Arial" charset="0"/>
              <a:buChar char="•"/>
            </a:pPr>
            <a:r>
              <a:rPr lang="en-US" sz="2400" dirty="0"/>
              <a:t>Muscle relaxation </a:t>
            </a:r>
            <a:endParaRPr lang="en-US" sz="2400" dirty="0">
              <a:solidFill>
                <a:srgbClr val="2F2F2F"/>
              </a:solidFill>
            </a:endParaRPr>
          </a:p>
          <a:p>
            <a:pPr marL="586423" lvl="1" indent="0">
              <a:lnSpc>
                <a:spcPct val="90000"/>
              </a:lnSpc>
              <a:spcBef>
                <a:spcPts val="1425"/>
              </a:spcBef>
              <a:buSzPts val="2035"/>
              <a:buFont typeface="Arial"/>
              <a:buNone/>
            </a:pPr>
            <a:endParaRPr lang="en-US" sz="2400" dirty="0">
              <a:solidFill>
                <a:srgbClr val="2F2F2F"/>
              </a:solidFill>
              <a:ea typeface="Arial"/>
              <a:cs typeface="Arial"/>
              <a:sym typeface="Arial"/>
            </a:endParaRPr>
          </a:p>
        </p:txBody>
      </p:sp>
      <p:sp>
        <p:nvSpPr>
          <p:cNvPr id="13" name="Rectangle 12"/>
          <p:cNvSpPr/>
          <p:nvPr/>
        </p:nvSpPr>
        <p:spPr>
          <a:xfrm>
            <a:off x="2721755" y="3570985"/>
            <a:ext cx="6096000" cy="973600"/>
          </a:xfrm>
          <a:prstGeom prst="rect">
            <a:avLst/>
          </a:prstGeom>
        </p:spPr>
        <p:txBody>
          <a:bodyPr>
            <a:spAutoFit/>
          </a:bodyPr>
          <a:lstStyle/>
          <a:p>
            <a:pPr marL="342900" lvl="0" indent="-342900">
              <a:buFont typeface="Arial" charset="0"/>
              <a:buChar char="•"/>
            </a:pPr>
            <a:r>
              <a:rPr lang="en-US" sz="2400" dirty="0"/>
              <a:t>Lower/stabilized blood pressure </a:t>
            </a:r>
            <a:endParaRPr lang="en-US" sz="2400" dirty="0">
              <a:solidFill>
                <a:srgbClr val="2F2F2F"/>
              </a:solidFill>
            </a:endParaRPr>
          </a:p>
          <a:p>
            <a:pPr marL="586423" lvl="1" indent="0">
              <a:lnSpc>
                <a:spcPct val="90000"/>
              </a:lnSpc>
              <a:spcBef>
                <a:spcPts val="1425"/>
              </a:spcBef>
              <a:buSzPts val="2035"/>
              <a:buFont typeface="Arial"/>
              <a:buNone/>
            </a:pPr>
            <a:endParaRPr lang="en-US" sz="2400" dirty="0">
              <a:solidFill>
                <a:srgbClr val="2F2F2F"/>
              </a:solidFill>
              <a:ea typeface="Arial"/>
              <a:cs typeface="Arial"/>
              <a:sym typeface="Arial"/>
            </a:endParaRPr>
          </a:p>
        </p:txBody>
      </p:sp>
      <p:sp>
        <p:nvSpPr>
          <p:cNvPr id="14" name="Google Shape;174;p28"/>
          <p:cNvSpPr txBox="1">
            <a:spLocks/>
          </p:cNvSpPr>
          <p:nvPr/>
        </p:nvSpPr>
        <p:spPr>
          <a:xfrm>
            <a:off x="1200203" y="1776070"/>
            <a:ext cx="10369117" cy="904214"/>
          </a:xfrm>
          <a:prstGeom prst="rect">
            <a:avLst/>
          </a:prstGeom>
          <a:noFill/>
          <a:ln>
            <a:noFill/>
          </a:ln>
        </p:spPr>
        <p:txBody>
          <a:bodyPr spcFirstLastPara="1" vert="horz" wrap="square" lIns="91425" tIns="45700" rIns="91425" bIns="45700" rtlCol="0" anchor="t"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dirty="0"/>
              <a:t>There is a growing body of scientific research documenting the benefits of practicing pranayama on a regular basis, including:</a:t>
            </a:r>
          </a:p>
        </p:txBody>
      </p:sp>
    </p:spTree>
    <p:extLst>
      <p:ext uri="{BB962C8B-B14F-4D97-AF65-F5344CB8AC3E}">
        <p14:creationId xmlns:p14="http://schemas.microsoft.com/office/powerpoint/2010/main" val="1569436209"/>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Google Shape;174;p28"/>
          <p:cNvSpPr txBox="1">
            <a:spLocks/>
          </p:cNvSpPr>
          <p:nvPr/>
        </p:nvSpPr>
        <p:spPr>
          <a:xfrm>
            <a:off x="1174896" y="1354368"/>
            <a:ext cx="10369117" cy="719470"/>
          </a:xfrm>
          <a:prstGeom prst="rect">
            <a:avLst/>
          </a:prstGeom>
          <a:noFill/>
          <a:ln>
            <a:noFill/>
          </a:ln>
        </p:spPr>
        <p:txBody>
          <a:bodyPr spcFirstLastPara="1" vert="horz" wrap="square" lIns="91425" tIns="45700" rIns="91425" bIns="45700" rtlCol="0" anchor="t"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buNone/>
            </a:pPr>
            <a:r>
              <a:rPr lang="en-US" sz="2400" dirty="0"/>
              <a:t>The following studies offer additional information on pranayama’s benefits: </a:t>
            </a:r>
          </a:p>
        </p:txBody>
      </p:sp>
      <p:sp>
        <p:nvSpPr>
          <p:cNvPr id="16" name="Google Shape;175;p28"/>
          <p:cNvSpPr/>
          <p:nvPr/>
        </p:nvSpPr>
        <p:spPr>
          <a:xfrm>
            <a:off x="1524000" y="381000"/>
            <a:ext cx="9144000" cy="852377"/>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i="0" u="none" strike="noStrike" cap="none" dirty="0">
                <a:solidFill>
                  <a:srgbClr val="2F2F2F"/>
                </a:solidFill>
                <a:latin typeface="Arial"/>
                <a:ea typeface="Arial"/>
                <a:cs typeface="Arial"/>
                <a:sym typeface="Arial"/>
              </a:rPr>
              <a:t>Scientific Research</a:t>
            </a:r>
            <a:endParaRPr dirty="0"/>
          </a:p>
        </p:txBody>
      </p:sp>
      <p:sp>
        <p:nvSpPr>
          <p:cNvPr id="18" name="Google Shape;174;p28"/>
          <p:cNvSpPr txBox="1">
            <a:spLocks/>
          </p:cNvSpPr>
          <p:nvPr/>
        </p:nvSpPr>
        <p:spPr>
          <a:xfrm>
            <a:off x="1650415" y="1956880"/>
            <a:ext cx="9705157" cy="3147237"/>
          </a:xfrm>
          <a:prstGeom prst="rect">
            <a:avLst/>
          </a:prstGeom>
          <a:noFill/>
          <a:ln>
            <a:noFill/>
          </a:ln>
        </p:spPr>
        <p:txBody>
          <a:bodyPr spcFirstLastPara="1" vert="horz" wrap="square" lIns="91425" tIns="45700" rIns="91425" bIns="45700" rtlCol="0" anchor="t"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lnSpc>
                <a:spcPct val="150000"/>
              </a:lnSpc>
              <a:buFont typeface="Arial" panose="020B0604020202020204" pitchFamily="34" charset="0"/>
              <a:buChar char="•"/>
            </a:pPr>
            <a:r>
              <a:rPr lang="en-US" sz="2200" dirty="0"/>
              <a:t>Sudarshan Kriya yogic breathing in the treatment of stress, anxiety, and depression: part 1-neurophysiologic model.” RP Brown, et al.</a:t>
            </a:r>
          </a:p>
          <a:p>
            <a:pPr lvl="0">
              <a:lnSpc>
                <a:spcPct val="150000"/>
              </a:lnSpc>
            </a:pPr>
            <a:r>
              <a:rPr lang="en-US" sz="2200" dirty="0"/>
              <a:t>“Stress Management: Approaches for preventing and reducing stress.” Harvard Medical School.</a:t>
            </a:r>
          </a:p>
          <a:p>
            <a:pPr lvl="0">
              <a:lnSpc>
                <a:spcPct val="150000"/>
              </a:lnSpc>
            </a:pPr>
            <a:r>
              <a:rPr lang="en-US" sz="2200" dirty="0"/>
              <a:t>“Yoga breathing, meditation, and longevity.” RP Brown, et al.</a:t>
            </a:r>
          </a:p>
          <a:p>
            <a:pPr lvl="0">
              <a:lnSpc>
                <a:spcPct val="150000"/>
              </a:lnSpc>
            </a:pPr>
            <a:r>
              <a:rPr lang="en-US" sz="2200" dirty="0"/>
              <a:t>“Breathing-based meditation decreases posttraumatic stress disorder symptoms in US military veterans: a randomized controlled longitudinal study.” EM Seppala, et al.</a:t>
            </a:r>
          </a:p>
        </p:txBody>
      </p:sp>
    </p:spTree>
    <p:extLst>
      <p:ext uri="{BB962C8B-B14F-4D97-AF65-F5344CB8AC3E}">
        <p14:creationId xmlns:p14="http://schemas.microsoft.com/office/powerpoint/2010/main" val="2085745866"/>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10;p42"/>
          <p:cNvSpPr/>
          <p:nvPr/>
        </p:nvSpPr>
        <p:spPr>
          <a:xfrm>
            <a:off x="1524000" y="258580"/>
            <a:ext cx="9144000" cy="16764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dirty="0">
                <a:solidFill>
                  <a:srgbClr val="2F2F2F"/>
                </a:solidFill>
                <a:latin typeface="Arial"/>
                <a:ea typeface="Arial"/>
                <a:cs typeface="Arial"/>
                <a:sym typeface="Arial"/>
              </a:rPr>
              <a:t>Coherence Breathing</a:t>
            </a:r>
          </a:p>
        </p:txBody>
      </p:sp>
      <p:sp>
        <p:nvSpPr>
          <p:cNvPr id="3" name="Google Shape;311;p42"/>
          <p:cNvSpPr txBox="1">
            <a:spLocks/>
          </p:cNvSpPr>
          <p:nvPr/>
        </p:nvSpPr>
        <p:spPr>
          <a:xfrm>
            <a:off x="5504991" y="2557948"/>
            <a:ext cx="6270449" cy="2751289"/>
          </a:xfrm>
          <a:prstGeom prst="rect">
            <a:avLst/>
          </a:prstGeom>
          <a:noFill/>
          <a:ln>
            <a:noFill/>
          </a:ln>
        </p:spPr>
        <p:txBody>
          <a:bodyPr spcFirstLastPara="1" vert="horz" wrap="square" lIns="91425" tIns="45700" rIns="91425" bIns="45700" rtlCol="0" anchor="t"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292100">
              <a:spcBef>
                <a:spcPts val="360"/>
              </a:spcBef>
              <a:buClr>
                <a:schemeClr val="dk1"/>
              </a:buClr>
              <a:buSzPts val="800"/>
              <a:buFont typeface="Arial"/>
              <a:buNone/>
            </a:pPr>
            <a:endParaRPr lang="en-US" sz="800" dirty="0">
              <a:solidFill>
                <a:srgbClr val="2F2F2F"/>
              </a:solidFill>
              <a:latin typeface="Arial"/>
              <a:ea typeface="Arial"/>
              <a:cs typeface="Arial"/>
              <a:sym typeface="Arial"/>
            </a:endParaRPr>
          </a:p>
          <a:p>
            <a:r>
              <a:rPr lang="en-US" sz="2200" dirty="0"/>
              <a:t>Decreases anxiety and depression</a:t>
            </a:r>
          </a:p>
          <a:p>
            <a:r>
              <a:rPr lang="en-US" sz="2200" dirty="0"/>
              <a:t>Improves sleep</a:t>
            </a:r>
          </a:p>
          <a:p>
            <a:r>
              <a:rPr lang="en-US" sz="2200" dirty="0"/>
              <a:t>Strengthens immune function</a:t>
            </a:r>
          </a:p>
          <a:p>
            <a:r>
              <a:rPr lang="en-US" sz="2200" dirty="0"/>
              <a:t>Reduces inflammation</a:t>
            </a:r>
          </a:p>
          <a:p>
            <a:r>
              <a:rPr lang="en-US" sz="2200" dirty="0"/>
              <a:t>Increases resilience</a:t>
            </a:r>
          </a:p>
          <a:p>
            <a:r>
              <a:rPr lang="en-US" sz="2200" dirty="0"/>
              <a:t>This practice is recommended for all doshas</a:t>
            </a:r>
          </a:p>
          <a:p>
            <a:pPr marL="0" indent="0">
              <a:buNone/>
            </a:pPr>
            <a:endParaRPr lang="en-US" sz="2400" dirty="0"/>
          </a:p>
        </p:txBody>
      </p:sp>
      <p:sp>
        <p:nvSpPr>
          <p:cNvPr id="4" name="Rectangle 3"/>
          <p:cNvSpPr/>
          <p:nvPr/>
        </p:nvSpPr>
        <p:spPr>
          <a:xfrm>
            <a:off x="4756690" y="1563439"/>
            <a:ext cx="2239716" cy="430887"/>
          </a:xfrm>
          <a:prstGeom prst="rect">
            <a:avLst/>
          </a:prstGeom>
        </p:spPr>
        <p:txBody>
          <a:bodyPr wrap="none">
            <a:spAutoFit/>
          </a:bodyPr>
          <a:lstStyle/>
          <a:p>
            <a:pPr lvl="0" algn="ctr"/>
            <a:r>
              <a:rPr lang="en-US" sz="2200" i="1" dirty="0">
                <a:solidFill>
                  <a:srgbClr val="2F2F2F"/>
                </a:solidFill>
                <a:ea typeface="Arial"/>
                <a:cs typeface="Arial"/>
                <a:sym typeface="Arial"/>
              </a:rPr>
              <a:t>Healing Benefits</a:t>
            </a:r>
            <a:endParaRPr lang="en-US" sz="2200" i="1" dirty="0"/>
          </a:p>
        </p:txBody>
      </p:sp>
      <p:sp>
        <p:nvSpPr>
          <p:cNvPr id="7" name="Rectangle 6"/>
          <p:cNvSpPr/>
          <p:nvPr/>
        </p:nvSpPr>
        <p:spPr>
          <a:xfrm>
            <a:off x="2047488" y="5774506"/>
            <a:ext cx="8020791" cy="646331"/>
          </a:xfrm>
          <a:prstGeom prst="rect">
            <a:avLst/>
          </a:prstGeom>
        </p:spPr>
        <p:txBody>
          <a:bodyPr wrap="square">
            <a:spAutoFit/>
          </a:bodyPr>
          <a:lstStyle/>
          <a:p>
            <a:pPr lvl="0" algn="ctr"/>
            <a:r>
              <a:rPr lang="en-US" dirty="0"/>
              <a:t>To receive the full benefits, practice mindfully, then relax and sit quietly for a few moments before slowly resuming activity</a:t>
            </a:r>
          </a:p>
        </p:txBody>
      </p:sp>
      <p:pic>
        <p:nvPicPr>
          <p:cNvPr id="10" name="Picture 9">
            <a:extLst>
              <a:ext uri="{FF2B5EF4-FFF2-40B4-BE49-F238E27FC236}">
                <a16:creationId xmlns:a16="http://schemas.microsoft.com/office/drawing/2014/main" id="{F6628B34-1342-480D-8524-2434782F8FDA}"/>
              </a:ext>
            </a:extLst>
          </p:cNvPr>
          <p:cNvPicPr>
            <a:picLocks noChangeAspect="1"/>
          </p:cNvPicPr>
          <p:nvPr/>
        </p:nvPicPr>
        <p:blipFill>
          <a:blip r:embed="rId3"/>
          <a:stretch>
            <a:fillRect/>
          </a:stretch>
        </p:blipFill>
        <p:spPr>
          <a:xfrm>
            <a:off x="1224226" y="2681069"/>
            <a:ext cx="4051891" cy="2613492"/>
          </a:xfrm>
          <a:prstGeom prst="rect">
            <a:avLst/>
          </a:prstGeom>
        </p:spPr>
      </p:pic>
    </p:spTree>
    <p:extLst>
      <p:ext uri="{BB962C8B-B14F-4D97-AF65-F5344CB8AC3E}">
        <p14:creationId xmlns:p14="http://schemas.microsoft.com/office/powerpoint/2010/main" val="1802604100"/>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10;p42"/>
          <p:cNvSpPr/>
          <p:nvPr/>
        </p:nvSpPr>
        <p:spPr>
          <a:xfrm>
            <a:off x="1524000" y="258580"/>
            <a:ext cx="9144000" cy="16764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dirty="0">
                <a:solidFill>
                  <a:srgbClr val="2F2F2F"/>
                </a:solidFill>
                <a:latin typeface="Arial"/>
                <a:ea typeface="Arial"/>
                <a:cs typeface="Arial"/>
                <a:sym typeface="Arial"/>
              </a:rPr>
              <a:t>Coherence Breathing</a:t>
            </a:r>
          </a:p>
        </p:txBody>
      </p:sp>
      <p:sp>
        <p:nvSpPr>
          <p:cNvPr id="3" name="Google Shape;311;p42"/>
          <p:cNvSpPr txBox="1">
            <a:spLocks/>
          </p:cNvSpPr>
          <p:nvPr/>
        </p:nvSpPr>
        <p:spPr>
          <a:xfrm>
            <a:off x="1056452" y="2184727"/>
            <a:ext cx="10079095" cy="3474393"/>
          </a:xfrm>
          <a:prstGeom prst="rect">
            <a:avLst/>
          </a:prstGeom>
          <a:noFill/>
          <a:ln>
            <a:noFill/>
          </a:ln>
        </p:spPr>
        <p:txBody>
          <a:bodyPr spcFirstLastPara="1" vert="horz" wrap="square" lIns="91425" tIns="45700" rIns="91425" bIns="45700" rtlCol="0" anchor="t"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200" dirty="0"/>
              <a:t>Sit comfortably in a chair or on the floor. The eyes may be opened or closed.</a:t>
            </a:r>
          </a:p>
          <a:p>
            <a:pPr lvl="0"/>
            <a:endParaRPr lang="en-US" sz="500" dirty="0"/>
          </a:p>
          <a:p>
            <a:r>
              <a:rPr lang="en-US" sz="2200" dirty="0"/>
              <a:t>Place the hands on the belly if that feels comfortable. This will allow you to feel the belly move out on the inhale and in on the exhale. </a:t>
            </a:r>
          </a:p>
          <a:p>
            <a:endParaRPr lang="en-US" sz="500" dirty="0"/>
          </a:p>
          <a:p>
            <a:pPr lvl="0"/>
            <a:r>
              <a:rPr lang="en-US" sz="2200" dirty="0"/>
              <a:t>Relax the belly to let the breathing be effortless.</a:t>
            </a:r>
          </a:p>
          <a:p>
            <a:pPr marL="0" lvl="0" indent="0">
              <a:buNone/>
            </a:pPr>
            <a:endParaRPr lang="en-US" sz="500" dirty="0"/>
          </a:p>
          <a:p>
            <a:pPr marL="0" lvl="0" indent="0">
              <a:buNone/>
            </a:pPr>
            <a:endParaRPr lang="en-US" sz="500" dirty="0"/>
          </a:p>
          <a:p>
            <a:pPr lvl="0"/>
            <a:r>
              <a:rPr lang="en-US" sz="2200" dirty="0"/>
              <a:t>Inhale, letting the belly expand into the hands for a count of four; then exhale, letting the belly gently draw in to a count of five. Repeat this pattern.</a:t>
            </a:r>
          </a:p>
          <a:p>
            <a:pPr marL="0" lvl="0" indent="0">
              <a:buNone/>
            </a:pPr>
            <a:endParaRPr lang="en-US" sz="500" dirty="0"/>
          </a:p>
          <a:p>
            <a:pPr lvl="0"/>
            <a:r>
              <a:rPr lang="en-US" sz="2200" dirty="0"/>
              <a:t>Continue in this way for another three or four breaths.</a:t>
            </a:r>
          </a:p>
        </p:txBody>
      </p:sp>
    </p:spTree>
    <p:extLst>
      <p:ext uri="{BB962C8B-B14F-4D97-AF65-F5344CB8AC3E}">
        <p14:creationId xmlns:p14="http://schemas.microsoft.com/office/powerpoint/2010/main" val="276160566"/>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10;p42"/>
          <p:cNvSpPr/>
          <p:nvPr/>
        </p:nvSpPr>
        <p:spPr>
          <a:xfrm>
            <a:off x="1524000" y="258580"/>
            <a:ext cx="9144000" cy="16764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dirty="0">
                <a:solidFill>
                  <a:srgbClr val="2F2F2F"/>
                </a:solidFill>
                <a:latin typeface="Arial"/>
                <a:ea typeface="Arial"/>
                <a:cs typeface="Arial"/>
                <a:sym typeface="Arial"/>
              </a:rPr>
              <a:t>Nadi Shodhana</a:t>
            </a:r>
          </a:p>
        </p:txBody>
      </p:sp>
      <p:sp>
        <p:nvSpPr>
          <p:cNvPr id="3" name="Google Shape;311;p42"/>
          <p:cNvSpPr txBox="1">
            <a:spLocks/>
          </p:cNvSpPr>
          <p:nvPr/>
        </p:nvSpPr>
        <p:spPr>
          <a:xfrm>
            <a:off x="5322234" y="2255861"/>
            <a:ext cx="6567116" cy="3267670"/>
          </a:xfrm>
          <a:prstGeom prst="rect">
            <a:avLst/>
          </a:prstGeom>
          <a:noFill/>
          <a:ln>
            <a:noFill/>
          </a:ln>
        </p:spPr>
        <p:txBody>
          <a:bodyPr spcFirstLastPara="1" vert="horz" wrap="square" lIns="91425" tIns="45700" rIns="91425" bIns="45700" rtlCol="0" anchor="t"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200" dirty="0"/>
              <a:t>Clears emotional blockages and toxins</a:t>
            </a:r>
          </a:p>
          <a:p>
            <a:r>
              <a:rPr lang="en-US" sz="2200" dirty="0"/>
              <a:t>Infuses the body-mind with energy and oxygen</a:t>
            </a:r>
          </a:p>
          <a:p>
            <a:r>
              <a:rPr lang="en-US" sz="2200" dirty="0"/>
              <a:t>Harmonizes the brain’s left and right hemispheres</a:t>
            </a:r>
          </a:p>
          <a:p>
            <a:r>
              <a:rPr lang="en-US" sz="2200" dirty="0"/>
              <a:t>Reduces feelings of anxiety</a:t>
            </a:r>
          </a:p>
          <a:p>
            <a:r>
              <a:rPr lang="en-US" sz="2200" dirty="0"/>
              <a:t>Improves stress management and sleep</a:t>
            </a:r>
          </a:p>
          <a:p>
            <a:r>
              <a:rPr lang="en-US" sz="2200" dirty="0"/>
              <a:t>Benefits all doshas and is particularly good for Vata and Kapha doshas</a:t>
            </a:r>
          </a:p>
        </p:txBody>
      </p:sp>
      <p:sp>
        <p:nvSpPr>
          <p:cNvPr id="4" name="Rectangle 3"/>
          <p:cNvSpPr/>
          <p:nvPr/>
        </p:nvSpPr>
        <p:spPr>
          <a:xfrm>
            <a:off x="3139101" y="1459753"/>
            <a:ext cx="5913798" cy="1046440"/>
          </a:xfrm>
          <a:prstGeom prst="rect">
            <a:avLst/>
          </a:prstGeom>
        </p:spPr>
        <p:txBody>
          <a:bodyPr wrap="none">
            <a:spAutoFit/>
          </a:bodyPr>
          <a:lstStyle/>
          <a:p>
            <a:pPr algn="ctr"/>
            <a:r>
              <a:rPr lang="en-US" sz="2000" i="1" dirty="0">
                <a:solidFill>
                  <a:srgbClr val="2F2F2F"/>
                </a:solidFill>
                <a:ea typeface="Arial"/>
                <a:cs typeface="Arial"/>
                <a:sym typeface="Arial"/>
              </a:rPr>
              <a:t>Relaxing Breath: </a:t>
            </a:r>
          </a:p>
          <a:p>
            <a:pPr algn="ctr"/>
            <a:r>
              <a:rPr lang="en-US" sz="2000" i="1" dirty="0"/>
              <a:t>nadi</a:t>
            </a:r>
            <a:r>
              <a:rPr lang="en-US" sz="2000" dirty="0"/>
              <a:t> (channel of circulation) </a:t>
            </a:r>
            <a:r>
              <a:rPr lang="en-US" sz="2000" i="1" dirty="0"/>
              <a:t>shodhana</a:t>
            </a:r>
            <a:r>
              <a:rPr lang="en-US" sz="2000" dirty="0"/>
              <a:t> (cleansing) </a:t>
            </a:r>
          </a:p>
          <a:p>
            <a:pPr lvl="0" algn="ctr"/>
            <a:endParaRPr lang="en-US" sz="2200" i="1"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080" y="2851144"/>
            <a:ext cx="4196540" cy="2077103"/>
          </a:xfrm>
          <a:prstGeom prst="rect">
            <a:avLst/>
          </a:prstGeom>
        </p:spPr>
      </p:pic>
      <p:sp>
        <p:nvSpPr>
          <p:cNvPr id="6" name="Rectangle 5"/>
          <p:cNvSpPr/>
          <p:nvPr/>
        </p:nvSpPr>
        <p:spPr>
          <a:xfrm>
            <a:off x="1215843" y="5595666"/>
            <a:ext cx="10031277" cy="923330"/>
          </a:xfrm>
          <a:prstGeom prst="rect">
            <a:avLst/>
          </a:prstGeom>
        </p:spPr>
        <p:txBody>
          <a:bodyPr wrap="square">
            <a:spAutoFit/>
          </a:bodyPr>
          <a:lstStyle/>
          <a:p>
            <a:pPr lvl="0" algn="ctr"/>
            <a:r>
              <a:rPr lang="en-US" dirty="0"/>
              <a:t>To receive the full benefits, practice for five to ten full rounds each day, consciously and mindfully, before each meditation and whenever you want to cultivate a sense of calm and balance</a:t>
            </a:r>
          </a:p>
          <a:p>
            <a:pPr algn="ctr"/>
            <a:endParaRPr lang="en-US" dirty="0"/>
          </a:p>
        </p:txBody>
      </p:sp>
    </p:spTree>
    <p:extLst>
      <p:ext uri="{BB962C8B-B14F-4D97-AF65-F5344CB8AC3E}">
        <p14:creationId xmlns:p14="http://schemas.microsoft.com/office/powerpoint/2010/main" val="28727318"/>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ChopraCenterTemplate_V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ChopraCenterTemplate_V2.potx</Template>
  <TotalTime>9678</TotalTime>
  <Words>1063</Words>
  <Application>Microsoft Office PowerPoint</Application>
  <PresentationFormat>Widescreen</PresentationFormat>
  <Paragraphs>135</Paragraphs>
  <Slides>16</Slides>
  <Notes>14</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16</vt:i4>
      </vt:variant>
    </vt:vector>
  </HeadingPairs>
  <TitlesOfParts>
    <vt:vector size="19" baseType="lpstr">
      <vt:lpstr>Arial</vt:lpstr>
      <vt:lpstr>Calibri</vt:lpstr>
      <vt:lpstr>ChopraCenterTemplate_V2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Chopra Center for Wellbeing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Gloria Lam</dc:creator>
  <cp:lastModifiedBy>Teresa Long</cp:lastModifiedBy>
  <cp:revision>157</cp:revision>
  <dcterms:created xsi:type="dcterms:W3CDTF">2011-05-27T17:12:20Z</dcterms:created>
  <dcterms:modified xsi:type="dcterms:W3CDTF">2019-08-22T20:12:54Z</dcterms:modified>
</cp:coreProperties>
</file>