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256" r:id="rId2"/>
    <p:sldId id="257" r:id="rId3"/>
    <p:sldId id="350" r:id="rId4"/>
    <p:sldId id="351" r:id="rId5"/>
    <p:sldId id="348" r:id="rId6"/>
    <p:sldId id="352" r:id="rId7"/>
    <p:sldId id="353" r:id="rId8"/>
    <p:sldId id="355" r:id="rId9"/>
    <p:sldId id="356" r:id="rId10"/>
    <p:sldId id="266" r:id="rId11"/>
    <p:sldId id="268" r:id="rId12"/>
    <p:sldId id="270" r:id="rId13"/>
    <p:sldId id="271" r:id="rId14"/>
    <p:sldId id="273" r:id="rId15"/>
    <p:sldId id="27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Montserrat" pitchFamily="2" charset="77"/>
      <p:regular r:id="rId26"/>
      <p:bold r:id="rId27"/>
      <p:italic r:id="rId28"/>
      <p:boldItalic r:id="rId29"/>
    </p:embeddedFont>
    <p:embeddedFont>
      <p:font typeface="Montserrat SemiBold" pitchFamily="2" charset="77"/>
      <p:regular r:id="rId3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ggMwEXhT0I/yUt7EGNmXAceNw2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A56FEA-ED96-4430-BC69-151B3D8877FD}">
  <a:tblStyle styleId="{14A56FEA-ED96-4430-BC69-151B3D8877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7"/>
          </a:solidFill>
        </a:fill>
      </a:tcStyle>
    </a:wholeTbl>
    <a:band1H>
      <a:tcTxStyle/>
      <a:tcStyle>
        <a:tcBdr/>
        <a:fill>
          <a:solidFill>
            <a:srgbClr val="FFE8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64" Type="http://schemas.openxmlformats.org/officeDocument/2006/relationships/viewProps" Target="viewProps.xml"/><Relationship Id="rId69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6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34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968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50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843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 preserve="1" userDrawn="1">
  <p:cSld name="Cover Slide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13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Key Takeaway 1" preserve="1" userDrawn="1">
  <p:cSld name="2_Key Takeaway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3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2" preserve="1" userDrawn="1">
  <p:cSld name="Closing Slide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63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4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3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6276187"/>
            <a:ext cx="929689" cy="20081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6"/>
          <p:cNvSpPr txBox="1"/>
          <p:nvPr/>
        </p:nvSpPr>
        <p:spPr>
          <a:xfrm>
            <a:off x="11515073" y="6376593"/>
            <a:ext cx="6732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6609264" y="1094776"/>
            <a:ext cx="4184660" cy="5041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400" rIns="91425" bIns="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>
            <a:spLocks noGrp="1"/>
          </p:cNvSpPr>
          <p:nvPr>
            <p:ph type="pic" idx="2"/>
          </p:nvPr>
        </p:nvSpPr>
        <p:spPr>
          <a:xfrm>
            <a:off x="6331147" y="897799"/>
            <a:ext cx="4184650" cy="506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3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4"/>
          </p:nvPr>
        </p:nvSpPr>
        <p:spPr>
          <a:xfrm>
            <a:off x="620714" y="2253679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5"/>
          </p:nvPr>
        </p:nvSpPr>
        <p:spPr>
          <a:xfrm>
            <a:off x="609597" y="581813"/>
            <a:ext cx="305957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26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able Of Contents" preserve="1" userDrawn="1">
  <p:cSld name="1_Table Of Conten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281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1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13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 Points Slide" preserve="1" userDrawn="1">
  <p:cSld name="1_Bullet Points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43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15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 Points Slide" preserve="1" userDrawn="1">
  <p:cSld name="2_Bullet Points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6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15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Highlight Slide" preserve="1" userDrawn="1">
  <p:cSld name="Text Highlight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90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15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 Slide" preserve="1" userDrawn="1">
  <p:cSld name="Bullet Points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03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15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Takeaway 1" preserve="1" userDrawn="1">
  <p:cSld name="Key Takeaway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974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ey Takeaway 1" preserve="1" userDrawn="1">
  <p:cSld name="1_Key Takeaway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82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32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706" r:id="rId12"/>
    <p:sldLayoutId id="214748370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"/>
          <p:cNvSpPr txBox="1">
            <a:spLocks noGrp="1"/>
          </p:cNvSpPr>
          <p:nvPr>
            <p:ph type="body" idx="4294967295"/>
          </p:nvPr>
        </p:nvSpPr>
        <p:spPr>
          <a:xfrm>
            <a:off x="1912106" y="1533831"/>
            <a:ext cx="8367787" cy="13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Health: Ayurvedic Lifestyle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Ayurvedic Nutrition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4" name="Google Shape;244;p1"/>
          <p:cNvSpPr txBox="1">
            <a:spLocks noGrp="1"/>
          </p:cNvSpPr>
          <p:nvPr>
            <p:ph type="body" idx="4294967295"/>
          </p:nvPr>
        </p:nvSpPr>
        <p:spPr>
          <a:xfrm>
            <a:off x="4726377" y="3571433"/>
            <a:ext cx="2739243" cy="6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name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Instructor Title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61;p10">
            <a:extLst>
              <a:ext uri="{FF2B5EF4-FFF2-40B4-BE49-F238E27FC236}">
                <a16:creationId xmlns:a16="http://schemas.microsoft.com/office/drawing/2014/main" id="{C45F4438-9C38-084B-9631-8768084AB86F}"/>
              </a:ext>
            </a:extLst>
          </p:cNvPr>
          <p:cNvSpPr txBox="1">
            <a:spLocks/>
          </p:cNvSpPr>
          <p:nvPr/>
        </p:nvSpPr>
        <p:spPr>
          <a:xfrm>
            <a:off x="609600" y="3114497"/>
            <a:ext cx="2861700" cy="59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500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Food for the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Doshas</a:t>
            </a:r>
            <a:endParaRPr lang="en-US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28E439B-36EF-E847-823B-7E1F1EDBFDB7}"/>
              </a:ext>
            </a:extLst>
          </p:cNvPr>
          <p:cNvSpPr txBox="1">
            <a:spLocks/>
          </p:cNvSpPr>
          <p:nvPr/>
        </p:nvSpPr>
        <p:spPr>
          <a:xfrm>
            <a:off x="609600" y="2514600"/>
            <a:ext cx="1544152" cy="599897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endParaRPr lang="en-US"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0D928-BBE0-B840-9DF3-91F84714CE7F}"/>
              </a:ext>
            </a:extLst>
          </p:cNvPr>
          <p:cNvSpPr txBox="1"/>
          <p:nvPr/>
        </p:nvSpPr>
        <p:spPr>
          <a:xfrm>
            <a:off x="5319973" y="3619997"/>
            <a:ext cx="5732842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Favor: Sweet, Sour, Salty 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Reduce: Pungent, Bitter, Astringent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Include warm, oily, heavy and grounding foods to reduce dryness, digestive imbalances, emaciation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gas and bloating by cooking with aromatic herbs (cinnamon, cardamom, bay) and chew roasted fennel seeds after meals</a:t>
            </a:r>
          </a:p>
          <a:p>
            <a:pPr lvl="0">
              <a:spcBef>
                <a:spcPts val="1540"/>
              </a:spcBef>
              <a:buClrTx/>
            </a:pPr>
            <a:endParaRPr lang="en-US" sz="2200" dirty="0">
              <a:solidFill>
                <a:srgbClr val="2F2F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318;p8">
            <a:extLst>
              <a:ext uri="{FF2B5EF4-FFF2-40B4-BE49-F238E27FC236}">
                <a16:creationId xmlns:a16="http://schemas.microsoft.com/office/drawing/2014/main" id="{CCAC19CC-2C2B-514A-BF66-F0C712004FB2}"/>
              </a:ext>
            </a:extLst>
          </p:cNvPr>
          <p:cNvSpPr txBox="1"/>
          <p:nvPr/>
        </p:nvSpPr>
        <p:spPr>
          <a:xfrm>
            <a:off x="5310172" y="2769827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Sweet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bowl of food on a plate&#10;&#10;Description automatically generated">
            <a:extLst>
              <a:ext uri="{FF2B5EF4-FFF2-40B4-BE49-F238E27FC236}">
                <a16:creationId xmlns:a16="http://schemas.microsoft.com/office/drawing/2014/main" id="{16D330FE-C362-B04A-B7E2-0A2AA378F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7" t="28679" r="33168" b="19378"/>
          <a:stretch/>
        </p:blipFill>
        <p:spPr>
          <a:xfrm>
            <a:off x="5319973" y="1311736"/>
            <a:ext cx="1381945" cy="138194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Google Shape;318;p8">
            <a:extLst>
              <a:ext uri="{FF2B5EF4-FFF2-40B4-BE49-F238E27FC236}">
                <a16:creationId xmlns:a16="http://schemas.microsoft.com/office/drawing/2014/main" id="{B5143323-2D64-F740-A14D-85CE4B266DB2}"/>
              </a:ext>
            </a:extLst>
          </p:cNvPr>
          <p:cNvSpPr txBox="1"/>
          <p:nvPr/>
        </p:nvSpPr>
        <p:spPr>
          <a:xfrm>
            <a:off x="8998378" y="2738492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Salty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318;p8">
            <a:extLst>
              <a:ext uri="{FF2B5EF4-FFF2-40B4-BE49-F238E27FC236}">
                <a16:creationId xmlns:a16="http://schemas.microsoft.com/office/drawing/2014/main" id="{31DAE102-B538-AE42-B9A5-329E02630E64}"/>
              </a:ext>
            </a:extLst>
          </p:cNvPr>
          <p:cNvSpPr txBox="1"/>
          <p:nvPr/>
        </p:nvSpPr>
        <p:spPr>
          <a:xfrm>
            <a:off x="7167077" y="2769827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Sour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 descr="A picture containing indoor, table, small, food&#10;&#10;Description automatically generated">
            <a:extLst>
              <a:ext uri="{FF2B5EF4-FFF2-40B4-BE49-F238E27FC236}">
                <a16:creationId xmlns:a16="http://schemas.microsoft.com/office/drawing/2014/main" id="{CEE26BEE-5070-7942-975B-928CE0FF6B4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35716" t="37222" r="24511" b="32998"/>
          <a:stretch/>
        </p:blipFill>
        <p:spPr>
          <a:xfrm>
            <a:off x="7157278" y="1295351"/>
            <a:ext cx="1401544" cy="140038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Picture 15" descr="Food on a table&#10;&#10;Description automatically generated">
            <a:extLst>
              <a:ext uri="{FF2B5EF4-FFF2-40B4-BE49-F238E27FC236}">
                <a16:creationId xmlns:a16="http://schemas.microsoft.com/office/drawing/2014/main" id="{FF5B02AB-CF88-3045-840E-0ACFAFEAF2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58" t="49408" r="24526" b="14208"/>
          <a:stretch/>
        </p:blipFill>
        <p:spPr>
          <a:xfrm>
            <a:off x="9008177" y="1273478"/>
            <a:ext cx="1381946" cy="1387695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61;p10">
            <a:extLst>
              <a:ext uri="{FF2B5EF4-FFF2-40B4-BE49-F238E27FC236}">
                <a16:creationId xmlns:a16="http://schemas.microsoft.com/office/drawing/2014/main" id="{ABA0F5D0-C846-7440-B480-09B0D604DD39}"/>
              </a:ext>
            </a:extLst>
          </p:cNvPr>
          <p:cNvSpPr txBox="1">
            <a:spLocks/>
          </p:cNvSpPr>
          <p:nvPr/>
        </p:nvSpPr>
        <p:spPr>
          <a:xfrm>
            <a:off x="609600" y="3114497"/>
            <a:ext cx="2861700" cy="59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500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Food for the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Doshas</a:t>
            </a:r>
            <a:endParaRPr lang="en-US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2C27BA8-0045-914B-BFD2-84259397C73E}"/>
              </a:ext>
            </a:extLst>
          </p:cNvPr>
          <p:cNvSpPr txBox="1">
            <a:spLocks/>
          </p:cNvSpPr>
          <p:nvPr/>
        </p:nvSpPr>
        <p:spPr>
          <a:xfrm>
            <a:off x="609600" y="2514600"/>
            <a:ext cx="1544152" cy="599897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</a:t>
            </a:r>
          </a:p>
        </p:txBody>
      </p:sp>
      <p:pic>
        <p:nvPicPr>
          <p:cNvPr id="8" name="Picture 7" descr="A bowl of food&#10;&#10;Description automatically generated">
            <a:extLst>
              <a:ext uri="{FF2B5EF4-FFF2-40B4-BE49-F238E27FC236}">
                <a16:creationId xmlns:a16="http://schemas.microsoft.com/office/drawing/2014/main" id="{2CF6B2D7-C004-B74E-8794-8DE9031B5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" t="9813" r="1838" b="26466"/>
          <a:stretch/>
        </p:blipFill>
        <p:spPr>
          <a:xfrm>
            <a:off x="8988579" y="1293825"/>
            <a:ext cx="1401544" cy="139985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Picture 8" descr="A green plant&#10;&#10;Description automatically generated">
            <a:extLst>
              <a:ext uri="{FF2B5EF4-FFF2-40B4-BE49-F238E27FC236}">
                <a16:creationId xmlns:a16="http://schemas.microsoft.com/office/drawing/2014/main" id="{73585D34-DA9F-A040-A5B5-C8D47849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636" y="1299431"/>
            <a:ext cx="1401544" cy="1406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3FFBF-0425-EA4C-997D-22FCBCBD678F}"/>
              </a:ext>
            </a:extLst>
          </p:cNvPr>
          <p:cNvSpPr txBox="1"/>
          <p:nvPr/>
        </p:nvSpPr>
        <p:spPr>
          <a:xfrm>
            <a:off x="5319973" y="3619997"/>
            <a:ext cx="5732842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Favor: Sweet, Bitter, Astringent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Reduce: Pungent, Sour, Salty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Include cool foods and liquids to reduce inflammation, heartburn, irritability, rashes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Alleviate excess acidity by cooking with cooling herbs (cumin, coriander, fennel, cilantro)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spcBef>
                <a:spcPts val="1000"/>
              </a:spcBef>
              <a:buClrTx/>
              <a:buSzPts val="24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ts val="1540"/>
              </a:spcBef>
              <a:buClrTx/>
            </a:pPr>
            <a:endParaRPr lang="en-US" sz="2200" dirty="0">
              <a:solidFill>
                <a:srgbClr val="2F2F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Google Shape;318;p8">
            <a:extLst>
              <a:ext uri="{FF2B5EF4-FFF2-40B4-BE49-F238E27FC236}">
                <a16:creationId xmlns:a16="http://schemas.microsoft.com/office/drawing/2014/main" id="{CF941154-4ECC-C848-901B-99F4E8391BCC}"/>
              </a:ext>
            </a:extLst>
          </p:cNvPr>
          <p:cNvSpPr txBox="1"/>
          <p:nvPr/>
        </p:nvSpPr>
        <p:spPr>
          <a:xfrm>
            <a:off x="5310172" y="2769827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Sweet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 descr="A bowl of food on a plate&#10;&#10;Description automatically generated">
            <a:extLst>
              <a:ext uri="{FF2B5EF4-FFF2-40B4-BE49-F238E27FC236}">
                <a16:creationId xmlns:a16="http://schemas.microsoft.com/office/drawing/2014/main" id="{52529848-3986-8E48-B08F-602ADC33DC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57" t="28679" r="33168" b="19378"/>
          <a:stretch/>
        </p:blipFill>
        <p:spPr>
          <a:xfrm>
            <a:off x="5319973" y="1311736"/>
            <a:ext cx="1381945" cy="138194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Google Shape;318;p8">
            <a:extLst>
              <a:ext uri="{FF2B5EF4-FFF2-40B4-BE49-F238E27FC236}">
                <a16:creationId xmlns:a16="http://schemas.microsoft.com/office/drawing/2014/main" id="{D5BCF7D6-7B67-1047-B5BC-41873C8A6C0D}"/>
              </a:ext>
            </a:extLst>
          </p:cNvPr>
          <p:cNvSpPr txBox="1"/>
          <p:nvPr/>
        </p:nvSpPr>
        <p:spPr>
          <a:xfrm>
            <a:off x="8998378" y="2738492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Astringent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Google Shape;318;p8">
            <a:extLst>
              <a:ext uri="{FF2B5EF4-FFF2-40B4-BE49-F238E27FC236}">
                <a16:creationId xmlns:a16="http://schemas.microsoft.com/office/drawing/2014/main" id="{C80F6C89-B6B5-D348-8B68-215E2296B85C}"/>
              </a:ext>
            </a:extLst>
          </p:cNvPr>
          <p:cNvSpPr txBox="1"/>
          <p:nvPr/>
        </p:nvSpPr>
        <p:spPr>
          <a:xfrm>
            <a:off x="7167077" y="2769827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Bitter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61;p10">
            <a:extLst>
              <a:ext uri="{FF2B5EF4-FFF2-40B4-BE49-F238E27FC236}">
                <a16:creationId xmlns:a16="http://schemas.microsoft.com/office/drawing/2014/main" id="{8E2EF314-B0AD-0041-94FB-6341BEC62B57}"/>
              </a:ext>
            </a:extLst>
          </p:cNvPr>
          <p:cNvSpPr txBox="1">
            <a:spLocks/>
          </p:cNvSpPr>
          <p:nvPr/>
        </p:nvSpPr>
        <p:spPr>
          <a:xfrm>
            <a:off x="609600" y="3114497"/>
            <a:ext cx="2191473" cy="59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500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Food for the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Doshas</a:t>
            </a:r>
            <a:endParaRPr lang="en-US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A637023-41EA-6B44-9CA0-FA61BC54C314}"/>
              </a:ext>
            </a:extLst>
          </p:cNvPr>
          <p:cNvSpPr txBox="1">
            <a:spLocks/>
          </p:cNvSpPr>
          <p:nvPr/>
        </p:nvSpPr>
        <p:spPr>
          <a:xfrm>
            <a:off x="609600" y="2514600"/>
            <a:ext cx="1544152" cy="599897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endParaRPr lang="en-US"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318;p8">
            <a:extLst>
              <a:ext uri="{FF2B5EF4-FFF2-40B4-BE49-F238E27FC236}">
                <a16:creationId xmlns:a16="http://schemas.microsoft.com/office/drawing/2014/main" id="{AD9D9BF5-F533-6A43-84D0-BE0BD8F04D8D}"/>
              </a:ext>
            </a:extLst>
          </p:cNvPr>
          <p:cNvSpPr txBox="1"/>
          <p:nvPr/>
        </p:nvSpPr>
        <p:spPr>
          <a:xfrm>
            <a:off x="5290071" y="2745815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Pungent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A close up of food&#10;&#10;Description automatically generated">
            <a:extLst>
              <a:ext uri="{FF2B5EF4-FFF2-40B4-BE49-F238E27FC236}">
                <a16:creationId xmlns:a16="http://schemas.microsoft.com/office/drawing/2014/main" id="{FF5738C2-D4C7-0B4E-99E9-D0138AA97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35" b="14134"/>
          <a:stretch/>
        </p:blipFill>
        <p:spPr>
          <a:xfrm>
            <a:off x="5309672" y="1292622"/>
            <a:ext cx="1401544" cy="140105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4A66F0-A691-684B-B224-45CAFDA90B97}"/>
              </a:ext>
            </a:extLst>
          </p:cNvPr>
          <p:cNvSpPr txBox="1"/>
          <p:nvPr/>
        </p:nvSpPr>
        <p:spPr>
          <a:xfrm>
            <a:off x="5319973" y="3619997"/>
            <a:ext cx="573284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Favor: Pungent, Bitter, Astringent</a:t>
            </a:r>
          </a:p>
          <a:p>
            <a:pPr marL="285750" lvl="1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Reduce: Sweet, Sour, Salty</a:t>
            </a:r>
          </a:p>
          <a:p>
            <a:pPr marL="285750" lvl="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Include, light, dry, warm foods to reduce weight, congestion, allergies, fluid retention, sluggishness 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Kindle the digestion with some freshly sliced ginger before meals</a:t>
            </a:r>
          </a:p>
        </p:txBody>
      </p:sp>
      <p:pic>
        <p:nvPicPr>
          <p:cNvPr id="13" name="Picture 12" descr="A bowl of food&#10;&#10;Description automatically generated">
            <a:extLst>
              <a:ext uri="{FF2B5EF4-FFF2-40B4-BE49-F238E27FC236}">
                <a16:creationId xmlns:a16="http://schemas.microsoft.com/office/drawing/2014/main" id="{39971586-4187-E449-A96E-0CAE4B148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8" t="9813" r="1838" b="26466"/>
          <a:stretch/>
        </p:blipFill>
        <p:spPr>
          <a:xfrm>
            <a:off x="8988579" y="1293825"/>
            <a:ext cx="1401544" cy="139985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" name="Picture 13" descr="A green plant&#10;&#10;Description automatically generated">
            <a:extLst>
              <a:ext uri="{FF2B5EF4-FFF2-40B4-BE49-F238E27FC236}">
                <a16:creationId xmlns:a16="http://schemas.microsoft.com/office/drawing/2014/main" id="{79EBCCD9-B87C-0A4A-BF10-3E2D614A0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636" y="1299431"/>
            <a:ext cx="1401544" cy="1406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Google Shape;318;p8">
            <a:extLst>
              <a:ext uri="{FF2B5EF4-FFF2-40B4-BE49-F238E27FC236}">
                <a16:creationId xmlns:a16="http://schemas.microsoft.com/office/drawing/2014/main" id="{608A1C88-4A94-F149-9C0D-8B457BBF9C3B}"/>
              </a:ext>
            </a:extLst>
          </p:cNvPr>
          <p:cNvSpPr txBox="1"/>
          <p:nvPr/>
        </p:nvSpPr>
        <p:spPr>
          <a:xfrm>
            <a:off x="8998378" y="2738492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Astringent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Google Shape;318;p8">
            <a:extLst>
              <a:ext uri="{FF2B5EF4-FFF2-40B4-BE49-F238E27FC236}">
                <a16:creationId xmlns:a16="http://schemas.microsoft.com/office/drawing/2014/main" id="{FD55ED9F-D550-2045-B4FB-6EC8091CC26B}"/>
              </a:ext>
            </a:extLst>
          </p:cNvPr>
          <p:cNvSpPr txBox="1"/>
          <p:nvPr/>
        </p:nvSpPr>
        <p:spPr>
          <a:xfrm>
            <a:off x="7167077" y="2769827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Bitter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500"/>
              <a:buNone/>
            </a:pPr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Colors, Phytonutrients</a:t>
            </a:r>
            <a:endParaRPr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Google Shape;491;p18">
            <a:extLst>
              <a:ext uri="{FF2B5EF4-FFF2-40B4-BE49-F238E27FC236}">
                <a16:creationId xmlns:a16="http://schemas.microsoft.com/office/drawing/2014/main" id="{9E8B4583-FD55-004C-8CA1-D86177BB4277}"/>
              </a:ext>
            </a:extLst>
          </p:cNvPr>
          <p:cNvSpPr txBox="1">
            <a:spLocks/>
          </p:cNvSpPr>
          <p:nvPr/>
        </p:nvSpPr>
        <p:spPr>
          <a:xfrm>
            <a:off x="620714" y="2154463"/>
            <a:ext cx="7282315" cy="164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  <a:defRPr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Eat a variety of colorful foods to receive a broad spectrum of nutrients</a:t>
            </a:r>
          </a:p>
          <a:p>
            <a:r>
              <a:rPr lang="en-US" dirty="0"/>
              <a:t>Deep pigments in plant foods are dense with nutrients and generally have more antioxidants </a:t>
            </a:r>
          </a:p>
          <a:p>
            <a:r>
              <a:rPr lang="en-US" dirty="0"/>
              <a:t>Cook with color to add visual appeal and encourage appreciation of a meal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Google Shape;450;p16">
            <a:extLst>
              <a:ext uri="{FF2B5EF4-FFF2-40B4-BE49-F238E27FC236}">
                <a16:creationId xmlns:a16="http://schemas.microsoft.com/office/drawing/2014/main" id="{76BAE615-1CF0-3D4A-8290-C9296FC895A6}"/>
              </a:ext>
            </a:extLst>
          </p:cNvPr>
          <p:cNvSpPr txBox="1"/>
          <p:nvPr/>
        </p:nvSpPr>
        <p:spPr>
          <a:xfrm>
            <a:off x="513696" y="1737864"/>
            <a:ext cx="3402707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Eat the Rainbow</a:t>
            </a:r>
            <a:endParaRPr sz="1500" b="1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"/>
            </a:endParaRPr>
          </a:p>
        </p:txBody>
      </p:sp>
      <p:sp>
        <p:nvSpPr>
          <p:cNvPr id="12" name="Google Shape;451;p16">
            <a:extLst>
              <a:ext uri="{FF2B5EF4-FFF2-40B4-BE49-F238E27FC236}">
                <a16:creationId xmlns:a16="http://schemas.microsoft.com/office/drawing/2014/main" id="{140E0BDE-E291-7C44-8D0E-052129EA578B}"/>
              </a:ext>
            </a:extLst>
          </p:cNvPr>
          <p:cNvSpPr txBox="1"/>
          <p:nvPr/>
        </p:nvSpPr>
        <p:spPr>
          <a:xfrm>
            <a:off x="792162" y="4395635"/>
            <a:ext cx="7282315" cy="1972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Phytochemicals are non-nutritive plant chemicals that have protective or disease preventive properties</a:t>
            </a:r>
          </a:p>
          <a:p>
            <a:pPr marL="285750" indent="-285750"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Benefits include protection against oxidative damage, decreased risk of cancer and heart disease</a:t>
            </a:r>
          </a:p>
          <a:p>
            <a:pPr marL="285750" indent="-285750"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The easiest way to get more phytochemicals is to eat more fruit and vegetables </a:t>
            </a:r>
          </a:p>
          <a:p>
            <a:pPr marL="231775" marR="0" lvl="0" indent="-13652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452;p16">
            <a:extLst>
              <a:ext uri="{FF2B5EF4-FFF2-40B4-BE49-F238E27FC236}">
                <a16:creationId xmlns:a16="http://schemas.microsoft.com/office/drawing/2014/main" id="{F2D7A326-300E-7746-8B8C-D8A1496AC273}"/>
              </a:ext>
            </a:extLst>
          </p:cNvPr>
          <p:cNvSpPr txBox="1"/>
          <p:nvPr/>
        </p:nvSpPr>
        <p:spPr>
          <a:xfrm>
            <a:off x="516823" y="3933926"/>
            <a:ext cx="4072273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Boost Immunity &amp; Enhance Health</a:t>
            </a:r>
            <a:endParaRPr sz="1500" b="1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4" y="1787869"/>
            <a:ext cx="6912200" cy="434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 attention to hunger cues before you begin eating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 freshly prepared meals, engage all five senses and take your time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 your biggest meal in the middle of the day when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</a:t>
            </a: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strongest 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 in a comfortable environment and be present with your food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 your attention on the sensations of eating 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 down to eat and enjoy your food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Avoid overeating, leave room for digestion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ice-cold foods and beverages</a:t>
            </a:r>
          </a:p>
          <a:p>
            <a:pPr marL="285750" indent="-285750">
              <a:spcBef>
                <a:spcPts val="100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 quietly for a few minutes after your meal while focusing attention on body, then take a short walk</a:t>
            </a:r>
          </a:p>
        </p:txBody>
      </p:sp>
      <p:sp>
        <p:nvSpPr>
          <p:cNvPr id="9" name="Google Shape;446;p16">
            <a:extLst>
              <a:ext uri="{FF2B5EF4-FFF2-40B4-BE49-F238E27FC236}">
                <a16:creationId xmlns:a16="http://schemas.microsoft.com/office/drawing/2014/main" id="{A3BC475A-9E2D-0E44-AC93-0BE682A922DD}"/>
              </a:ext>
            </a:extLst>
          </p:cNvPr>
          <p:cNvSpPr txBox="1">
            <a:spLocks/>
          </p:cNvSpPr>
          <p:nvPr/>
        </p:nvSpPr>
        <p:spPr>
          <a:xfrm>
            <a:off x="620714" y="1003733"/>
            <a:ext cx="559884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Tx/>
              <a:buSzPts val="2500"/>
            </a:pPr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Mindful Eating </a:t>
            </a:r>
            <a:r>
              <a:rPr lang="en-US" sz="2400" b="1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Teqhniques</a:t>
            </a:r>
            <a:endParaRPr lang="en-US"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1"/>
          <p:cNvSpPr txBox="1">
            <a:spLocks noGrp="1"/>
          </p:cNvSpPr>
          <p:nvPr>
            <p:ph type="body" idx="4294967295"/>
          </p:nvPr>
        </p:nvSpPr>
        <p:spPr>
          <a:xfrm>
            <a:off x="609600" y="1017949"/>
            <a:ext cx="4876800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Enlivening Health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Google Shape;508;p19">
            <a:extLst>
              <a:ext uri="{FF2B5EF4-FFF2-40B4-BE49-F238E27FC236}">
                <a16:creationId xmlns:a16="http://schemas.microsoft.com/office/drawing/2014/main" id="{4405AADB-3219-5847-A6BD-D66C29DF2F42}"/>
              </a:ext>
            </a:extLst>
          </p:cNvPr>
          <p:cNvSpPr txBox="1">
            <a:spLocks/>
          </p:cNvSpPr>
          <p:nvPr/>
        </p:nvSpPr>
        <p:spPr>
          <a:xfrm>
            <a:off x="609600" y="1743436"/>
            <a:ext cx="10972800" cy="2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Keep your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agni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 strong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Include all the six tastes and seven colors at every meal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Eat mindfully and tune into your body. Notice which mindful eating tips are spontaneous and which require more attention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Eat one meal in silence this week and record how you felt while eating</a:t>
            </a:r>
          </a:p>
          <a:p>
            <a:pPr marL="285750" indent="-285750"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ormorant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"/>
          <p:cNvSpPr txBox="1">
            <a:spLocks noGrp="1"/>
          </p:cNvSpPr>
          <p:nvPr>
            <p:ph type="body" idx="4294967295"/>
          </p:nvPr>
        </p:nvSpPr>
        <p:spPr>
          <a:xfrm>
            <a:off x="622851" y="865951"/>
            <a:ext cx="9210262" cy="9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Health: Ayurvedic Lifestyle Program</a:t>
            </a:r>
            <a:endParaRPr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000" i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Tools to enhance your physical and emotional well-being</a:t>
            </a:r>
            <a:endParaRPr sz="2000" i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622851" y="1981201"/>
            <a:ext cx="87597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Lesson 1: Introduction to Ayurveda</a:t>
            </a:r>
            <a:endParaRPr sz="18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Lesson 2: Ayurvedic Nutrition</a:t>
            </a:r>
            <a:endParaRPr sz="18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Lesson 3: Emotional Freedom</a:t>
            </a:r>
            <a:endParaRPr sz="18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Lesson 4: Inner Pharmacy</a:t>
            </a:r>
            <a:endParaRPr sz="18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Lesson 5: Ayurvedic Daily Routines </a:t>
            </a:r>
            <a:endParaRPr sz="1800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9F5E8-57A3-0B40-A827-C6B8E7048C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</p:spPr>
        <p:txBody>
          <a:bodyPr anchor="t"/>
          <a:lstStyle/>
          <a:p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 – We Are What We Digest</a:t>
            </a:r>
          </a:p>
          <a:p>
            <a:endParaRPr lang="en-US"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b="1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Google Shape;256;p3">
            <a:extLst>
              <a:ext uri="{FF2B5EF4-FFF2-40B4-BE49-F238E27FC236}">
                <a16:creationId xmlns:a16="http://schemas.microsoft.com/office/drawing/2014/main" id="{20845BD3-7AC8-A84F-A5E6-7B8179C7CBEC}"/>
              </a:ext>
            </a:extLst>
          </p:cNvPr>
          <p:cNvSpPr txBox="1"/>
          <p:nvPr/>
        </p:nvSpPr>
        <p:spPr>
          <a:xfrm>
            <a:off x="620714" y="1858748"/>
            <a:ext cx="5316900" cy="4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14973" indent="-285750"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 = fire or ignite </a:t>
            </a:r>
          </a:p>
          <a:p>
            <a:pPr marL="414973" indent="-285750">
              <a:spcBef>
                <a:spcPts val="18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metabolic power responsible for extracting nourishment and eliminating toxins</a:t>
            </a:r>
          </a:p>
          <a:p>
            <a:pPr marL="414973" indent="-285750">
              <a:spcBef>
                <a:spcPts val="18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health depends on proper digestion</a:t>
            </a:r>
          </a:p>
          <a:p>
            <a:pPr marL="414973" indent="-285750">
              <a:spcBef>
                <a:spcPts val="18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our digestive fire is strong and healthy, we can easily digest food and experiences. We extract the greatest level of nourishment from our diet (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ojas</a:t>
            </a: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414973" indent="-285750">
              <a:spcBef>
                <a:spcPts val="18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our digestive fire is weak or irregular, we can not properly digest even potentially nourishing substances and our body starts to accumulate toxins (ama)</a:t>
            </a:r>
          </a:p>
          <a:p>
            <a:pPr marL="414973" indent="-285750">
              <a:spcBef>
                <a:spcPts val="18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keep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</a:t>
            </a: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strong by eating the proper amount, eating the right foods, and by managing stress which can dampen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</a:t>
            </a:r>
            <a:endParaRPr lang="en-US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8650" indent="-28575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00123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0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9F5E8-57A3-0B40-A827-C6B8E7048C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</p:spPr>
        <p:txBody>
          <a:bodyPr anchor="t"/>
          <a:lstStyle/>
          <a:p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 – Maintain Health and Prevent Disease</a:t>
            </a:r>
          </a:p>
        </p:txBody>
      </p:sp>
      <p:sp>
        <p:nvSpPr>
          <p:cNvPr id="6" name="Google Shape;318;p8">
            <a:extLst>
              <a:ext uri="{FF2B5EF4-FFF2-40B4-BE49-F238E27FC236}">
                <a16:creationId xmlns:a16="http://schemas.microsoft.com/office/drawing/2014/main" id="{9B31AFB8-0D9D-7448-914B-EA81E931E62F}"/>
              </a:ext>
            </a:extLst>
          </p:cNvPr>
          <p:cNvSpPr txBox="1"/>
          <p:nvPr/>
        </p:nvSpPr>
        <p:spPr>
          <a:xfrm>
            <a:off x="5815364" y="2387500"/>
            <a:ext cx="204039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Ojas</a:t>
            </a:r>
            <a:b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Subtle Nourishment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Google Shape;319;p8">
            <a:extLst>
              <a:ext uri="{FF2B5EF4-FFF2-40B4-BE49-F238E27FC236}">
                <a16:creationId xmlns:a16="http://schemas.microsoft.com/office/drawing/2014/main" id="{F182C804-0708-AA49-8D99-FFCE9704D160}"/>
              </a:ext>
            </a:extLst>
          </p:cNvPr>
          <p:cNvSpPr txBox="1"/>
          <p:nvPr/>
        </p:nvSpPr>
        <p:spPr>
          <a:xfrm>
            <a:off x="6144589" y="4598233"/>
            <a:ext cx="1381945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Ama</a:t>
            </a:r>
            <a:b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Toxic Residue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320;p8">
            <a:extLst>
              <a:ext uri="{FF2B5EF4-FFF2-40B4-BE49-F238E27FC236}">
                <a16:creationId xmlns:a16="http://schemas.microsoft.com/office/drawing/2014/main" id="{006F7F41-7F65-F849-A747-7A3E310D1A41}"/>
              </a:ext>
            </a:extLst>
          </p:cNvPr>
          <p:cNvSpPr txBox="1"/>
          <p:nvPr/>
        </p:nvSpPr>
        <p:spPr>
          <a:xfrm>
            <a:off x="3299060" y="2560625"/>
            <a:ext cx="1660065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Strong Agni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Google Shape;321;p8">
            <a:extLst>
              <a:ext uri="{FF2B5EF4-FFF2-40B4-BE49-F238E27FC236}">
                <a16:creationId xmlns:a16="http://schemas.microsoft.com/office/drawing/2014/main" id="{91DF9115-0706-1841-9C54-FADB7F3FBB31}"/>
              </a:ext>
            </a:extLst>
          </p:cNvPr>
          <p:cNvSpPr txBox="1"/>
          <p:nvPr/>
        </p:nvSpPr>
        <p:spPr>
          <a:xfrm>
            <a:off x="3336612" y="4771358"/>
            <a:ext cx="158496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Weak Agni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Google Shape;322;p8">
            <a:extLst>
              <a:ext uri="{FF2B5EF4-FFF2-40B4-BE49-F238E27FC236}">
                <a16:creationId xmlns:a16="http://schemas.microsoft.com/office/drawing/2014/main" id="{F97903C4-4CCC-A24E-A310-9BD399CE11CA}"/>
              </a:ext>
            </a:extLst>
          </p:cNvPr>
          <p:cNvSpPr txBox="1"/>
          <p:nvPr/>
        </p:nvSpPr>
        <p:spPr>
          <a:xfrm>
            <a:off x="8722893" y="2387499"/>
            <a:ext cx="2130164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Srota</a:t>
            </a:r>
            <a:b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Circulatory Channel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Google Shape;318;p8">
            <a:extLst>
              <a:ext uri="{FF2B5EF4-FFF2-40B4-BE49-F238E27FC236}">
                <a16:creationId xmlns:a16="http://schemas.microsoft.com/office/drawing/2014/main" id="{28AB0E1F-D495-EC48-A489-FA36C86440F8}"/>
              </a:ext>
            </a:extLst>
          </p:cNvPr>
          <p:cNvSpPr txBox="1"/>
          <p:nvPr/>
        </p:nvSpPr>
        <p:spPr>
          <a:xfrm>
            <a:off x="1058659" y="3408412"/>
            <a:ext cx="204039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Agni</a:t>
            </a:r>
            <a:b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Digestive Power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Google Shape;316;p8">
            <a:extLst>
              <a:ext uri="{FF2B5EF4-FFF2-40B4-BE49-F238E27FC236}">
                <a16:creationId xmlns:a16="http://schemas.microsoft.com/office/drawing/2014/main" id="{2E9E3327-E790-0E4A-B32D-8AE3ADE30B30}"/>
              </a:ext>
            </a:extLst>
          </p:cNvPr>
          <p:cNvSpPr txBox="1">
            <a:spLocks/>
          </p:cNvSpPr>
          <p:nvPr/>
        </p:nvSpPr>
        <p:spPr>
          <a:xfrm>
            <a:off x="620714" y="1695616"/>
            <a:ext cx="3682986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1775" indent="-231775">
              <a:lnSpc>
                <a:spcPct val="128571"/>
              </a:lnSpc>
              <a:buClrTx/>
              <a:buSzPts val="14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and Disease</a:t>
            </a:r>
          </a:p>
          <a:p>
            <a:pPr marL="231775" indent="-136525">
              <a:lnSpc>
                <a:spcPct val="120000"/>
              </a:lnSpc>
              <a:spcBef>
                <a:spcPts val="1000"/>
              </a:spcBef>
              <a:buClrTx/>
              <a:buSzPts val="1500"/>
            </a:pPr>
            <a:endParaRPr lang="en-US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Google Shape;322;p8">
            <a:extLst>
              <a:ext uri="{FF2B5EF4-FFF2-40B4-BE49-F238E27FC236}">
                <a16:creationId xmlns:a16="http://schemas.microsoft.com/office/drawing/2014/main" id="{7DA68A77-3978-C74C-A8B0-BC29E2929991}"/>
              </a:ext>
            </a:extLst>
          </p:cNvPr>
          <p:cNvSpPr txBox="1"/>
          <p:nvPr/>
        </p:nvSpPr>
        <p:spPr>
          <a:xfrm>
            <a:off x="8722892" y="4598232"/>
            <a:ext cx="2130163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Srota</a:t>
            </a:r>
            <a:b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Circulatory Channel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2864714-B3DE-FD42-9AE1-5A473E0E6417}"/>
              </a:ext>
            </a:extLst>
          </p:cNvPr>
          <p:cNvSpPr/>
          <p:nvPr/>
        </p:nvSpPr>
        <p:spPr>
          <a:xfrm>
            <a:off x="5085802" y="2676914"/>
            <a:ext cx="463519" cy="146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2F82A8F-BE59-CD41-B75C-BE9058653E73}"/>
              </a:ext>
            </a:extLst>
          </p:cNvPr>
          <p:cNvSpPr/>
          <p:nvPr/>
        </p:nvSpPr>
        <p:spPr>
          <a:xfrm>
            <a:off x="5048345" y="4871418"/>
            <a:ext cx="463519" cy="146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33A266-0DCF-4746-941D-D7BC7E5C6306}"/>
              </a:ext>
            </a:extLst>
          </p:cNvPr>
          <p:cNvSpPr/>
          <p:nvPr/>
        </p:nvSpPr>
        <p:spPr>
          <a:xfrm>
            <a:off x="8104583" y="2676914"/>
            <a:ext cx="463519" cy="146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8F2C42F-6A25-E24B-A226-CA611219407F}"/>
              </a:ext>
            </a:extLst>
          </p:cNvPr>
          <p:cNvSpPr/>
          <p:nvPr/>
        </p:nvSpPr>
        <p:spPr>
          <a:xfrm>
            <a:off x="8067126" y="4871418"/>
            <a:ext cx="463519" cy="146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81DAE60-76F3-6144-ADC0-CEB7E88E3379}"/>
              </a:ext>
            </a:extLst>
          </p:cNvPr>
          <p:cNvSpPr/>
          <p:nvPr/>
        </p:nvSpPr>
        <p:spPr>
          <a:xfrm rot="19800000">
            <a:off x="2783578" y="3000906"/>
            <a:ext cx="463519" cy="146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531E6B0-6787-6A47-B33C-98AA3CF12E07}"/>
              </a:ext>
            </a:extLst>
          </p:cNvPr>
          <p:cNvSpPr/>
          <p:nvPr/>
        </p:nvSpPr>
        <p:spPr>
          <a:xfrm rot="1800000">
            <a:off x="2783578" y="4604508"/>
            <a:ext cx="463519" cy="1461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25D99B-2C42-854B-9024-0403BC04E7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</p:spPr>
        <p:txBody>
          <a:bodyPr anchor="t"/>
          <a:lstStyle/>
          <a:p>
            <a:r>
              <a:rPr lang="en-US" sz="2400" b="1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Ojas</a:t>
            </a:r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Ama</a:t>
            </a:r>
          </a:p>
        </p:txBody>
      </p:sp>
      <p:sp>
        <p:nvSpPr>
          <p:cNvPr id="4" name="Google Shape;491;p18">
            <a:extLst>
              <a:ext uri="{FF2B5EF4-FFF2-40B4-BE49-F238E27FC236}">
                <a16:creationId xmlns:a16="http://schemas.microsoft.com/office/drawing/2014/main" id="{9E9D9E56-DB70-3B46-82D0-D23D60C13B8D}"/>
              </a:ext>
            </a:extLst>
          </p:cNvPr>
          <p:cNvSpPr txBox="1">
            <a:spLocks/>
          </p:cNvSpPr>
          <p:nvPr/>
        </p:nvSpPr>
        <p:spPr>
          <a:xfrm>
            <a:off x="620714" y="2434655"/>
            <a:ext cx="4160111" cy="34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 rested upon awakening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has a healthy glow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Tongue is pink and clear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feels light, regardless of your weight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 centered throughout the day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Digestion is strong without bloating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 energized &amp; enthusiastic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 is clear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has a pleasant smell</a:t>
            </a:r>
          </a:p>
          <a:p>
            <a:pPr marL="285750" indent="-285750">
              <a:spcBef>
                <a:spcPts val="81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get sick</a:t>
            </a:r>
          </a:p>
        </p:txBody>
      </p:sp>
      <p:sp>
        <p:nvSpPr>
          <p:cNvPr id="5" name="Google Shape;494;p18">
            <a:extLst>
              <a:ext uri="{FF2B5EF4-FFF2-40B4-BE49-F238E27FC236}">
                <a16:creationId xmlns:a16="http://schemas.microsoft.com/office/drawing/2014/main" id="{F7CD9664-4663-E04A-BCC8-0616522108E0}"/>
              </a:ext>
            </a:extLst>
          </p:cNvPr>
          <p:cNvSpPr txBox="1"/>
          <p:nvPr/>
        </p:nvSpPr>
        <p:spPr>
          <a:xfrm>
            <a:off x="534217" y="1941039"/>
            <a:ext cx="3402707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500" b="1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Ojas</a:t>
            </a:r>
            <a:r>
              <a:rPr lang="en-US" sz="15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 – Vital Nectar of Life</a:t>
            </a:r>
            <a:endParaRPr sz="1500" b="1" i="0" u="none" strike="noStrike" cap="none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"/>
            </a:endParaRPr>
          </a:p>
        </p:txBody>
      </p:sp>
      <p:sp>
        <p:nvSpPr>
          <p:cNvPr id="6" name="Google Shape;496;p18">
            <a:extLst>
              <a:ext uri="{FF2B5EF4-FFF2-40B4-BE49-F238E27FC236}">
                <a16:creationId xmlns:a16="http://schemas.microsoft.com/office/drawing/2014/main" id="{37E45980-94AF-4F4B-B66A-A8AB6DE6BB44}"/>
              </a:ext>
            </a:extLst>
          </p:cNvPr>
          <p:cNvSpPr txBox="1"/>
          <p:nvPr/>
        </p:nvSpPr>
        <p:spPr>
          <a:xfrm>
            <a:off x="6219562" y="1941039"/>
            <a:ext cx="3402707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en-US" sz="15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Ama – Toxic Residue</a:t>
            </a:r>
            <a:endParaRPr sz="1500" b="1" i="0" u="none" strike="noStrike" cap="none"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"/>
            </a:endParaRPr>
          </a:p>
        </p:txBody>
      </p:sp>
      <p:sp>
        <p:nvSpPr>
          <p:cNvPr id="7" name="Google Shape;495;p18">
            <a:extLst>
              <a:ext uri="{FF2B5EF4-FFF2-40B4-BE49-F238E27FC236}">
                <a16:creationId xmlns:a16="http://schemas.microsoft.com/office/drawing/2014/main" id="{D9B7D64C-0B51-9344-B54A-0283A65ECE45}"/>
              </a:ext>
            </a:extLst>
          </p:cNvPr>
          <p:cNvSpPr txBox="1"/>
          <p:nvPr/>
        </p:nvSpPr>
        <p:spPr>
          <a:xfrm>
            <a:off x="6330124" y="2376208"/>
            <a:ext cx="4493744" cy="347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Bad breath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Coated tongue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Dull appetite</a:t>
            </a:r>
          </a:p>
          <a:p>
            <a:pPr marL="231775" lvl="0" indent="-231775">
              <a:spcBef>
                <a:spcPts val="814"/>
              </a:spcBef>
              <a:buClrTx/>
              <a:buSzPct val="1000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Delicate digestion 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Generalized pain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Fatigue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Depression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Susceptibility to infections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Sluggish or irritable elimination</a:t>
            </a:r>
          </a:p>
          <a:p>
            <a:pPr marL="231775" lvl="0" indent="-231775">
              <a:spcBef>
                <a:spcPts val="814"/>
              </a:spcBef>
              <a:buClrTx/>
              <a:buSzPts val="1500"/>
              <a:buFont typeface="Arial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Difficulty manifesting intentions</a:t>
            </a:r>
            <a:endParaRPr dirty="0">
              <a:solidFill>
                <a:srgbClr val="00123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4987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25D99B-2C42-854B-9024-0403BC04E7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486" y="829562"/>
            <a:ext cx="10059010" cy="724750"/>
          </a:xfrm>
          <a:prstGeom prst="rect">
            <a:avLst/>
          </a:prstGeom>
        </p:spPr>
        <p:txBody>
          <a:bodyPr anchor="t"/>
          <a:lstStyle/>
          <a:p>
            <a:r>
              <a:rPr lang="en-US" sz="2400" b="1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Microbiome – Important for Digestion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68E74-AD2F-AA41-B4A7-FD8A8D8F05F9}"/>
              </a:ext>
            </a:extLst>
          </p:cNvPr>
          <p:cNvSpPr txBox="1"/>
          <p:nvPr/>
        </p:nvSpPr>
        <p:spPr>
          <a:xfrm>
            <a:off x="386557" y="1759346"/>
            <a:ext cx="5621060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10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The microbiome is a vast colony of micro-organisms that inhabit our body, including bacteria and other microbes</a:t>
            </a:r>
          </a:p>
          <a:p>
            <a:pPr marL="457200" indent="-317500">
              <a:spcBef>
                <a:spcPts val="10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These microbes live mainly in our digestive tract, but also on our skin, in our mouth, and in other locations</a:t>
            </a:r>
          </a:p>
          <a:p>
            <a:pPr marL="457200" indent="-317500">
              <a:spcBef>
                <a:spcPts val="10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Most are beneficial for our health.  Microbiome help to digest our food, regulate hormones and immune system, and influence our nervous system and emotions</a:t>
            </a:r>
          </a:p>
          <a:p>
            <a:pPr marL="457200" indent="-317500">
              <a:spcBef>
                <a:spcPts val="10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In your daily life, the choices we make about what we eat can make the greatest difference in cultivating a healthy gut microbiome</a:t>
            </a:r>
          </a:p>
          <a:p>
            <a:pPr marL="457200" indent="-317500">
              <a:spcBef>
                <a:spcPts val="1000"/>
              </a:spcBef>
              <a:buClrTx/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Avoid refined and processed foods and favor fresh, real food, you can be assured that you are nurturing your microbiome and </a:t>
            </a:r>
            <a:r>
              <a:rPr lang="en-US" dirty="0" err="1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bodymind</a:t>
            </a:r>
            <a:r>
              <a:rPr lang="en-US" dirty="0">
                <a:solidFill>
                  <a:srgbClr val="0012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Lato"/>
              </a:rPr>
              <a:t> with the highest quality, anti-inflammatory nutrition</a:t>
            </a:r>
          </a:p>
        </p:txBody>
      </p:sp>
    </p:spTree>
    <p:extLst>
      <p:ext uri="{BB962C8B-B14F-4D97-AF65-F5344CB8AC3E}">
        <p14:creationId xmlns:p14="http://schemas.microsoft.com/office/powerpoint/2010/main" val="4067919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"/>
          <p:cNvSpPr txBox="1">
            <a:spLocks noGrp="1"/>
          </p:cNvSpPr>
          <p:nvPr>
            <p:ph type="body" idx="3"/>
          </p:nvPr>
        </p:nvSpPr>
        <p:spPr>
          <a:xfrm>
            <a:off x="620714" y="571500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Six Tastes of Life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8" name="Google Shape;318;p8"/>
          <p:cNvSpPr txBox="1"/>
          <p:nvPr/>
        </p:nvSpPr>
        <p:spPr>
          <a:xfrm>
            <a:off x="2342024" y="2792599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Sweet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A bowl of food on a plate&#10;&#10;Description automatically generated">
            <a:extLst>
              <a:ext uri="{FF2B5EF4-FFF2-40B4-BE49-F238E27FC236}">
                <a16:creationId xmlns:a16="http://schemas.microsoft.com/office/drawing/2014/main" id="{FB555103-EBE9-9B4E-B5C3-A89A321AB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7" t="28679" r="33168" b="19378"/>
          <a:stretch/>
        </p:blipFill>
        <p:spPr>
          <a:xfrm>
            <a:off x="2351825" y="1334508"/>
            <a:ext cx="1381945" cy="138194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0" name="Google Shape;318;p8">
            <a:extLst>
              <a:ext uri="{FF2B5EF4-FFF2-40B4-BE49-F238E27FC236}">
                <a16:creationId xmlns:a16="http://schemas.microsoft.com/office/drawing/2014/main" id="{0C6F1839-50FD-8349-8CA9-708B7DFD86E0}"/>
              </a:ext>
            </a:extLst>
          </p:cNvPr>
          <p:cNvSpPr txBox="1"/>
          <p:nvPr/>
        </p:nvSpPr>
        <p:spPr>
          <a:xfrm>
            <a:off x="2332225" y="4967539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Pungent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Google Shape;318;p8">
            <a:extLst>
              <a:ext uri="{FF2B5EF4-FFF2-40B4-BE49-F238E27FC236}">
                <a16:creationId xmlns:a16="http://schemas.microsoft.com/office/drawing/2014/main" id="{53D8A176-A7ED-DE4F-988F-F8E941EA7CFB}"/>
              </a:ext>
            </a:extLst>
          </p:cNvPr>
          <p:cNvSpPr txBox="1"/>
          <p:nvPr/>
        </p:nvSpPr>
        <p:spPr>
          <a:xfrm>
            <a:off x="5264603" y="4962909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Bitter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Google Shape;318;p8">
            <a:extLst>
              <a:ext uri="{FF2B5EF4-FFF2-40B4-BE49-F238E27FC236}">
                <a16:creationId xmlns:a16="http://schemas.microsoft.com/office/drawing/2014/main" id="{6A9D45F9-D046-1242-A620-BB2BEBA85DA2}"/>
              </a:ext>
            </a:extLst>
          </p:cNvPr>
          <p:cNvSpPr txBox="1"/>
          <p:nvPr/>
        </p:nvSpPr>
        <p:spPr>
          <a:xfrm>
            <a:off x="8235525" y="2761264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Salty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Google Shape;318;p8">
            <a:extLst>
              <a:ext uri="{FF2B5EF4-FFF2-40B4-BE49-F238E27FC236}">
                <a16:creationId xmlns:a16="http://schemas.microsoft.com/office/drawing/2014/main" id="{CEBFB612-40CC-5B46-90CD-353B9FC27810}"/>
              </a:ext>
            </a:extLst>
          </p:cNvPr>
          <p:cNvSpPr txBox="1"/>
          <p:nvPr/>
        </p:nvSpPr>
        <p:spPr>
          <a:xfrm>
            <a:off x="8235525" y="4967539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Astringent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Google Shape;318;p8">
            <a:extLst>
              <a:ext uri="{FF2B5EF4-FFF2-40B4-BE49-F238E27FC236}">
                <a16:creationId xmlns:a16="http://schemas.microsoft.com/office/drawing/2014/main" id="{04E2E5FA-374E-1D43-BE6C-F4D7845B5F84}"/>
              </a:ext>
            </a:extLst>
          </p:cNvPr>
          <p:cNvSpPr txBox="1"/>
          <p:nvPr/>
        </p:nvSpPr>
        <p:spPr>
          <a:xfrm>
            <a:off x="5264603" y="2792599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Sour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A picture containing indoor, table, small, food&#10;&#10;Description automatically generated">
            <a:extLst>
              <a:ext uri="{FF2B5EF4-FFF2-40B4-BE49-F238E27FC236}">
                <a16:creationId xmlns:a16="http://schemas.microsoft.com/office/drawing/2014/main" id="{804316F8-CE85-A547-99CF-9AFE18547AB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35716" t="37222" r="24511" b="32998"/>
          <a:stretch/>
        </p:blipFill>
        <p:spPr>
          <a:xfrm>
            <a:off x="5254804" y="1318123"/>
            <a:ext cx="1401544" cy="140038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Picture 9" descr="Food on a table&#10;&#10;Description automatically generated">
            <a:extLst>
              <a:ext uri="{FF2B5EF4-FFF2-40B4-BE49-F238E27FC236}">
                <a16:creationId xmlns:a16="http://schemas.microsoft.com/office/drawing/2014/main" id="{C8CFDA50-50F0-0345-83A5-868EA12B7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58" t="49408" r="24526" b="14208"/>
          <a:stretch/>
        </p:blipFill>
        <p:spPr>
          <a:xfrm>
            <a:off x="8177382" y="1296250"/>
            <a:ext cx="1381946" cy="13876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id="{C6DA77CE-BA82-F545-8C57-8F0B343761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35" b="14134"/>
          <a:stretch/>
        </p:blipFill>
        <p:spPr>
          <a:xfrm>
            <a:off x="2351826" y="3514346"/>
            <a:ext cx="1401544" cy="140105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" name="Picture 13" descr="A green plant&#10;&#10;Description automatically generated">
            <a:extLst>
              <a:ext uri="{FF2B5EF4-FFF2-40B4-BE49-F238E27FC236}">
                <a16:creationId xmlns:a16="http://schemas.microsoft.com/office/drawing/2014/main" id="{F4B4BF7C-32F7-0C45-A0A7-CE4E723BB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805" y="3514346"/>
            <a:ext cx="1401544" cy="140655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8" name="Picture 17" descr="A bowl of food&#10;&#10;Description automatically generated">
            <a:extLst>
              <a:ext uri="{FF2B5EF4-FFF2-40B4-BE49-F238E27FC236}">
                <a16:creationId xmlns:a16="http://schemas.microsoft.com/office/drawing/2014/main" id="{0EE98581-9651-A04D-BC19-1723818F3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8" t="9813" r="1838" b="26466"/>
          <a:stretch/>
        </p:blipFill>
        <p:spPr>
          <a:xfrm>
            <a:off x="8235525" y="3514346"/>
            <a:ext cx="1401544" cy="1399856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098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"/>
          <p:cNvSpPr txBox="1">
            <a:spLocks noGrp="1"/>
          </p:cNvSpPr>
          <p:nvPr>
            <p:ph type="body" idx="3"/>
          </p:nvPr>
        </p:nvSpPr>
        <p:spPr>
          <a:xfrm>
            <a:off x="620714" y="593272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Six Tastes of Life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8" name="Google Shape;318;p8"/>
          <p:cNvSpPr txBox="1"/>
          <p:nvPr/>
        </p:nvSpPr>
        <p:spPr>
          <a:xfrm>
            <a:off x="1815863" y="2814371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Sweet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A bowl of food on a plate&#10;&#10;Description automatically generated">
            <a:extLst>
              <a:ext uri="{FF2B5EF4-FFF2-40B4-BE49-F238E27FC236}">
                <a16:creationId xmlns:a16="http://schemas.microsoft.com/office/drawing/2014/main" id="{FB555103-EBE9-9B4E-B5C3-A89A321AB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7" t="28679" r="33168" b="19378"/>
          <a:stretch/>
        </p:blipFill>
        <p:spPr>
          <a:xfrm>
            <a:off x="1825663" y="1356280"/>
            <a:ext cx="1381945" cy="138194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4" name="Google Shape;318;p8">
            <a:extLst>
              <a:ext uri="{FF2B5EF4-FFF2-40B4-BE49-F238E27FC236}">
                <a16:creationId xmlns:a16="http://schemas.microsoft.com/office/drawing/2014/main" id="{6A9D45F9-D046-1242-A620-BB2BEBA85DA2}"/>
              </a:ext>
            </a:extLst>
          </p:cNvPr>
          <p:cNvSpPr txBox="1"/>
          <p:nvPr/>
        </p:nvSpPr>
        <p:spPr>
          <a:xfrm>
            <a:off x="9004409" y="2783036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Salty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Google Shape;318;p8">
            <a:extLst>
              <a:ext uri="{FF2B5EF4-FFF2-40B4-BE49-F238E27FC236}">
                <a16:creationId xmlns:a16="http://schemas.microsoft.com/office/drawing/2014/main" id="{04E2E5FA-374E-1D43-BE6C-F4D7845B5F84}"/>
              </a:ext>
            </a:extLst>
          </p:cNvPr>
          <p:cNvSpPr txBox="1"/>
          <p:nvPr/>
        </p:nvSpPr>
        <p:spPr>
          <a:xfrm>
            <a:off x="5395227" y="2830756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Sour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A picture containing indoor, table, small, food&#10;&#10;Description automatically generated">
            <a:extLst>
              <a:ext uri="{FF2B5EF4-FFF2-40B4-BE49-F238E27FC236}">
                <a16:creationId xmlns:a16="http://schemas.microsoft.com/office/drawing/2014/main" id="{804316F8-CE85-A547-99CF-9AFE18547AB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35716" t="37222" r="24511" b="32998"/>
          <a:stretch/>
        </p:blipFill>
        <p:spPr>
          <a:xfrm>
            <a:off x="5395227" y="1356280"/>
            <a:ext cx="1401544" cy="140038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Picture 9" descr="Food on a table&#10;&#10;Description automatically generated">
            <a:extLst>
              <a:ext uri="{FF2B5EF4-FFF2-40B4-BE49-F238E27FC236}">
                <a16:creationId xmlns:a16="http://schemas.microsoft.com/office/drawing/2014/main" id="{C8CFDA50-50F0-0345-83A5-868EA12B7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58" t="49408" r="24526" b="14208"/>
          <a:stretch/>
        </p:blipFill>
        <p:spPr>
          <a:xfrm>
            <a:off x="9014208" y="1318022"/>
            <a:ext cx="1381946" cy="138769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EF93A-14A2-874F-BDA2-06CA88AE9F1F}"/>
              </a:ext>
            </a:extLst>
          </p:cNvPr>
          <p:cNvSpPr txBox="1"/>
          <p:nvPr/>
        </p:nvSpPr>
        <p:spPr>
          <a:xfrm>
            <a:off x="822013" y="3434355"/>
            <a:ext cx="3389245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Proteins, carbohydrates, and fats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nutritive, builds tissue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Grains, dairy, starchy vegetables, fruits, bread, pasta, nuts, seeds, oils, sweeteners, eggs, animal products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elements: Earth and Water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5EAD21-1494-8140-B1AF-81EE6AF55AC4}"/>
              </a:ext>
            </a:extLst>
          </p:cNvPr>
          <p:cNvSpPr txBox="1"/>
          <p:nvPr/>
        </p:nvSpPr>
        <p:spPr>
          <a:xfrm>
            <a:off x="4401377" y="3448718"/>
            <a:ext cx="338924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acids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appetite and digestion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Citrus fruits, berries, tomatoes, yogurt, cheese, fermented foods, pickles, vinegar, alcohol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elements: Earth and Fire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7EBD14-05B0-3E4B-8624-D5B700AE4E62}"/>
              </a:ext>
            </a:extLst>
          </p:cNvPr>
          <p:cNvSpPr txBox="1"/>
          <p:nvPr/>
        </p:nvSpPr>
        <p:spPr>
          <a:xfrm>
            <a:off x="8010559" y="3448718"/>
            <a:ext cx="338924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Mineral salts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digestion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Salt, sea vegetables, fish, shellfish, animal products, soy sauce, condiments 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elements: Fire and Water</a:t>
            </a:r>
          </a:p>
        </p:txBody>
      </p:sp>
    </p:spTree>
    <p:extLst>
      <p:ext uri="{BB962C8B-B14F-4D97-AF65-F5344CB8AC3E}">
        <p14:creationId xmlns:p14="http://schemas.microsoft.com/office/powerpoint/2010/main" val="117054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owl of food&#10;&#10;Description automatically generated">
            <a:extLst>
              <a:ext uri="{FF2B5EF4-FFF2-40B4-BE49-F238E27FC236}">
                <a16:creationId xmlns:a16="http://schemas.microsoft.com/office/drawing/2014/main" id="{80164D59-78D8-4540-94EF-9FD18CF59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" t="9813" r="1838" b="26466"/>
          <a:stretch/>
        </p:blipFill>
        <p:spPr>
          <a:xfrm>
            <a:off x="9014208" y="1290170"/>
            <a:ext cx="1401544" cy="139985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8" name="Picture 17" descr="A green plant&#10;&#10;Description automatically generated">
            <a:extLst>
              <a:ext uri="{FF2B5EF4-FFF2-40B4-BE49-F238E27FC236}">
                <a16:creationId xmlns:a16="http://schemas.microsoft.com/office/drawing/2014/main" id="{9F11F08D-7CFB-3C4C-86E8-DD50E8D2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227" y="1333838"/>
            <a:ext cx="1401544" cy="140655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Google Shape;318;p8">
            <a:extLst>
              <a:ext uri="{FF2B5EF4-FFF2-40B4-BE49-F238E27FC236}">
                <a16:creationId xmlns:a16="http://schemas.microsoft.com/office/drawing/2014/main" id="{2EB5C38D-6482-B044-A3CC-E74F10B9C4FB}"/>
              </a:ext>
            </a:extLst>
          </p:cNvPr>
          <p:cNvSpPr txBox="1"/>
          <p:nvPr/>
        </p:nvSpPr>
        <p:spPr>
          <a:xfrm>
            <a:off x="1806062" y="2787031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Pungent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 descr="A close up of food&#10;&#10;Description automatically generated">
            <a:extLst>
              <a:ext uri="{FF2B5EF4-FFF2-40B4-BE49-F238E27FC236}">
                <a16:creationId xmlns:a16="http://schemas.microsoft.com/office/drawing/2014/main" id="{BA32EB82-8DE7-BD41-8FE9-EB4B0B5AF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35" b="14134"/>
          <a:stretch/>
        </p:blipFill>
        <p:spPr>
          <a:xfrm>
            <a:off x="1825663" y="1333838"/>
            <a:ext cx="1401544" cy="140105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15" name="Google Shape;315;p8"/>
          <p:cNvSpPr txBox="1">
            <a:spLocks noGrp="1"/>
          </p:cNvSpPr>
          <p:nvPr>
            <p:ph type="body" idx="3"/>
          </p:nvPr>
        </p:nvSpPr>
        <p:spPr>
          <a:xfrm>
            <a:off x="620714" y="571500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Six Tastes of Life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Google Shape;318;p8">
            <a:extLst>
              <a:ext uri="{FF2B5EF4-FFF2-40B4-BE49-F238E27FC236}">
                <a16:creationId xmlns:a16="http://schemas.microsoft.com/office/drawing/2014/main" id="{6A9D45F9-D046-1242-A620-BB2BEBA85DA2}"/>
              </a:ext>
            </a:extLst>
          </p:cNvPr>
          <p:cNvSpPr txBox="1"/>
          <p:nvPr/>
        </p:nvSpPr>
        <p:spPr>
          <a:xfrm>
            <a:off x="9004409" y="2761264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Astringent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Google Shape;318;p8">
            <a:extLst>
              <a:ext uri="{FF2B5EF4-FFF2-40B4-BE49-F238E27FC236}">
                <a16:creationId xmlns:a16="http://schemas.microsoft.com/office/drawing/2014/main" id="{04E2E5FA-374E-1D43-BE6C-F4D7845B5F84}"/>
              </a:ext>
            </a:extLst>
          </p:cNvPr>
          <p:cNvSpPr txBox="1"/>
          <p:nvPr/>
        </p:nvSpPr>
        <p:spPr>
          <a:xfrm>
            <a:off x="5395227" y="2808984"/>
            <a:ext cx="14015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Bitter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EF93A-14A2-874F-BDA2-06CA88AE9F1F}"/>
              </a:ext>
            </a:extLst>
          </p:cNvPr>
          <p:cNvSpPr txBox="1"/>
          <p:nvPr/>
        </p:nvSpPr>
        <p:spPr>
          <a:xfrm>
            <a:off x="822013" y="3412583"/>
            <a:ext cx="338924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 oils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Stimulates digestion and detoxification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Peppers, ginger, radishes, onions, garlic, turmeric, cinnamon, cloves, basil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elements: Fire and Air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5EAD21-1494-8140-B1AF-81EE6AF55AC4}"/>
              </a:ext>
            </a:extLst>
          </p:cNvPr>
          <p:cNvSpPr txBox="1"/>
          <p:nvPr/>
        </p:nvSpPr>
        <p:spPr>
          <a:xfrm>
            <a:off x="4401377" y="3426946"/>
            <a:ext cx="338924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Alkaloids, glycosides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Anti-inflammatory and detoxifying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 and yellow vegetables, green leafy vegetables, rosemary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elements: Air and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7EBD14-05B0-3E4B-8624-D5B700AE4E62}"/>
              </a:ext>
            </a:extLst>
          </p:cNvPr>
          <p:cNvSpPr txBox="1"/>
          <p:nvPr/>
        </p:nvSpPr>
        <p:spPr>
          <a:xfrm>
            <a:off x="8010559" y="3426946"/>
            <a:ext cx="3389245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Tannins, fiber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Healing, compacting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Beans, legumes, vegetables, apples, pomegranates, nuts, non-herbal teas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elements: Earth and Air</a:t>
            </a:r>
          </a:p>
          <a:p>
            <a:pPr marL="285750" indent="-285750"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17160"/>
      </p:ext>
    </p:extLst>
  </p:cSld>
  <p:clrMapOvr>
    <a:masterClrMapping/>
  </p:clrMapOvr>
</p:sld>
</file>

<file path=ppt/theme/theme1.xml><?xml version="1.0" encoding="utf-8"?>
<a:theme xmlns:a="http://schemas.openxmlformats.org/drawingml/2006/main" name="1_Sand Background">
  <a:themeElements>
    <a:clrScheme name="Chopra — Color Palette">
      <a:dk1>
        <a:srgbClr val="001432"/>
      </a:dk1>
      <a:lt1>
        <a:srgbClr val="FBF2DE"/>
      </a:lt1>
      <a:dk2>
        <a:srgbClr val="0E384D"/>
      </a:dk2>
      <a:lt2>
        <a:srgbClr val="D99C64"/>
      </a:lt2>
      <a:accent1>
        <a:srgbClr val="FFBE3C"/>
      </a:accent1>
      <a:accent2>
        <a:srgbClr val="F05938"/>
      </a:accent2>
      <a:accent3>
        <a:srgbClr val="3757B6"/>
      </a:accent3>
      <a:accent4>
        <a:srgbClr val="23C369"/>
      </a:accent4>
      <a:accent5>
        <a:srgbClr val="FFE1AA"/>
      </a:accent5>
      <a:accent6>
        <a:srgbClr val="5F5F7D"/>
      </a:accent6>
      <a:hlink>
        <a:srgbClr val="3757B6"/>
      </a:hlink>
      <a:folHlink>
        <a:srgbClr val="3757B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02D49B5740D469D38AB6840FDE84C" ma:contentTypeVersion="13" ma:contentTypeDescription="Create a new document." ma:contentTypeScope="" ma:versionID="4be96eb6382e89df67dd9bb765c89458">
  <xsd:schema xmlns:xsd="http://www.w3.org/2001/XMLSchema" xmlns:xs="http://www.w3.org/2001/XMLSchema" xmlns:p="http://schemas.microsoft.com/office/2006/metadata/properties" xmlns:ns2="b7f98f8c-b49e-4689-b1ce-99062819729e" xmlns:ns3="f3a96c08-e11d-479f-9467-1bfe71d1348f" targetNamespace="http://schemas.microsoft.com/office/2006/metadata/properties" ma:root="true" ma:fieldsID="34b266dd0300af46e44c77c31bc0d503" ns2:_="" ns3:_="">
    <xsd:import namespace="b7f98f8c-b49e-4689-b1ce-99062819729e"/>
    <xsd:import namespace="f3a96c08-e11d-479f-9467-1bfe71d13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98f8c-b49e-4689-b1ce-990628197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96c08-e11d-479f-9467-1bfe71d13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a96c08-e11d-479f-9467-1bfe71d1348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934A26D-2BFB-44FE-B5CB-A627613B9198}"/>
</file>

<file path=customXml/itemProps2.xml><?xml version="1.0" encoding="utf-8"?>
<ds:datastoreItem xmlns:ds="http://schemas.openxmlformats.org/officeDocument/2006/customXml" ds:itemID="{8BB60A1F-A7D5-4CBD-8255-E8CECBF4D334}"/>
</file>

<file path=customXml/itemProps3.xml><?xml version="1.0" encoding="utf-8"?>
<ds:datastoreItem xmlns:ds="http://schemas.openxmlformats.org/officeDocument/2006/customXml" ds:itemID="{9EEA09FE-6A89-4504-9813-5B2A54BF3C4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1017</Words>
  <Application>Microsoft Macintosh PowerPoint</Application>
  <PresentationFormat>Widescreen</PresentationFormat>
  <Paragraphs>150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Verdana</vt:lpstr>
      <vt:lpstr>Lato</vt:lpstr>
      <vt:lpstr>Montserrat</vt:lpstr>
      <vt:lpstr>Montserrat SemiBold</vt:lpstr>
      <vt:lpstr>Calibri</vt:lpstr>
      <vt:lpstr>Arial</vt:lpstr>
      <vt:lpstr>1_Sand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Brown</dc:creator>
  <cp:lastModifiedBy>Gloria Thompson</cp:lastModifiedBy>
  <cp:revision>21</cp:revision>
  <dcterms:created xsi:type="dcterms:W3CDTF">2020-05-13T15:40:37Z</dcterms:created>
  <dcterms:modified xsi:type="dcterms:W3CDTF">2020-10-09T00:05:52Z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0x0101002B802D49B5740D469D38AB6840FDE84C</vt:lpwstr>
  </property>
  <property fmtid="{D5CDD505-2E9C-101B-9397-08002B2CF9AE}" pid="3" name="Order">
    <vt:r8>327700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