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4"/>
  </p:sldMasterIdLst>
  <p:notesMasterIdLst>
    <p:notesMasterId r:id="rId23"/>
  </p:notesMasterIdLst>
  <p:sldIdLst>
    <p:sldId id="256" r:id="rId5"/>
    <p:sldId id="350" r:id="rId6"/>
    <p:sldId id="351" r:id="rId7"/>
    <p:sldId id="348" r:id="rId8"/>
    <p:sldId id="352"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7"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Montserrat" pitchFamily="2" charset="77"/>
      <p:regular r:id="rId28"/>
      <p:bold r:id="rId29"/>
      <p:italic r:id="rId30"/>
      <p:boldItalic r:id="rId31"/>
    </p:embeddedFont>
    <p:embeddedFont>
      <p:font typeface="Verdana" panose="020B060403050404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2" roundtripDataSignature="AMtx7mggMwEXhT0I/yUt7EGNmXAceNw2F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2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A56FEA-ED96-4430-BC69-151B3D8877FD}">
  <a:tblStyle styleId="{14A56FEA-ED96-4430-BC69-151B3D8877F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4E7"/>
          </a:solidFill>
        </a:fill>
      </a:tcStyle>
    </a:wholeTbl>
    <a:band1H>
      <a:tcTxStyle/>
      <a:tcStyle>
        <a:tcBdr/>
        <a:fill>
          <a:solidFill>
            <a:srgbClr val="FFE8CD"/>
          </a:solidFill>
        </a:fill>
      </a:tcStyle>
    </a:band1H>
    <a:band2H>
      <a:tcTxStyle/>
      <a:tcStyle>
        <a:tcBdr/>
      </a:tcStyle>
    </a:band2H>
    <a:band1V>
      <a:tcTxStyle/>
      <a:tcStyle>
        <a:tcBdr/>
        <a:fill>
          <a:solidFill>
            <a:srgbClr val="FFE8CD"/>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0"/>
    <p:restoredTop sz="94694"/>
  </p:normalViewPr>
  <p:slideViewPr>
    <p:cSldViewPr snapToGrid="0" snapToObjects="1">
      <p:cViewPr varScale="1">
        <p:scale>
          <a:sx n="117" d="100"/>
          <a:sy n="117" d="100"/>
        </p:scale>
        <p:origin x="8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font" Target="fonts/font11.fntdata"/><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62"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64"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6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oria Thompson" userId="dce18de3-d652-4eb7-bb6d-4b39253cd399" providerId="ADAL" clId="{0413F3EA-34EF-3C45-BA80-71FE812720CD}"/>
    <pc:docChg chg="custSel delSld modSld">
      <pc:chgData name="Gloria Thompson" userId="dce18de3-d652-4eb7-bb6d-4b39253cd399" providerId="ADAL" clId="{0413F3EA-34EF-3C45-BA80-71FE812720CD}" dt="2020-10-30T21:57:42.926" v="1" actId="478"/>
      <pc:docMkLst>
        <pc:docMk/>
      </pc:docMkLst>
      <pc:sldChg chg="del">
        <pc:chgData name="Gloria Thompson" userId="dce18de3-d652-4eb7-bb6d-4b39253cd399" providerId="ADAL" clId="{0413F3EA-34EF-3C45-BA80-71FE812720CD}" dt="2020-10-30T21:17:24.980" v="0" actId="2696"/>
        <pc:sldMkLst>
          <pc:docMk/>
          <pc:sldMk cId="0" sldId="257"/>
        </pc:sldMkLst>
      </pc:sldChg>
      <pc:sldChg chg="delSp mod">
        <pc:chgData name="Gloria Thompson" userId="dce18de3-d652-4eb7-bb6d-4b39253cd399" providerId="ADAL" clId="{0413F3EA-34EF-3C45-BA80-71FE812720CD}" dt="2020-10-30T21:57:42.926" v="1" actId="478"/>
        <pc:sldMkLst>
          <pc:docMk/>
          <pc:sldMk cId="0" sldId="262"/>
        </pc:sldMkLst>
        <pc:grpChg chg="del">
          <ac:chgData name="Gloria Thompson" userId="dce18de3-d652-4eb7-bb6d-4b39253cd399" providerId="ADAL" clId="{0413F3EA-34EF-3C45-BA80-71FE812720CD}" dt="2020-10-30T21:57:42.926" v="1" actId="478"/>
          <ac:grpSpMkLst>
            <pc:docMk/>
            <pc:sldMk cId="0" sldId="262"/>
            <ac:grpSpMk id="291"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8" name="Google Shape;51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0" name="Google Shape;40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1" preserve="1" userDrawn="1">
  <p:cSld name="Cover Slide 1">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3389134176"/>
      </p:ext>
    </p:extLst>
  </p:cSld>
  <p:clrMapOvr>
    <a:masterClrMapping/>
  </p:clrMapOvr>
  <p:extLst>
    <p:ext uri="{DCECCB84-F9BA-43D5-87BE-67443E8EF086}">
      <p15:sldGuideLst xmlns:p15="http://schemas.microsoft.com/office/powerpoint/2012/main">
        <p15:guide id="1" orient="horz" pos="360">
          <p15:clr>
            <a:srgbClr val="FBAE40"/>
          </p15:clr>
        </p15:guide>
        <p15:guide id="2" pos="384">
          <p15:clr>
            <a:srgbClr val="FBAE40"/>
          </p15:clr>
        </p15:guide>
        <p15:guide id="3" orient="horz" pos="4080">
          <p15:clr>
            <a:srgbClr val="FBAE40"/>
          </p15:clr>
        </p15:guide>
        <p15:guide id="4" pos="729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Key Takeaway 1" preserve="1" userDrawn="1">
  <p:cSld name="2_Key Takeaway 1">
    <p:spTree>
      <p:nvGrpSpPr>
        <p:cNvPr id="1" name="Shape 76"/>
        <p:cNvGrpSpPr/>
        <p:nvPr/>
      </p:nvGrpSpPr>
      <p:grpSpPr>
        <a:xfrm>
          <a:off x="0" y="0"/>
          <a:ext cx="0" cy="0"/>
          <a:chOff x="0" y="0"/>
          <a:chExt cx="0" cy="0"/>
        </a:xfrm>
      </p:grpSpPr>
    </p:spTree>
    <p:extLst>
      <p:ext uri="{BB962C8B-B14F-4D97-AF65-F5344CB8AC3E}">
        <p14:creationId xmlns:p14="http://schemas.microsoft.com/office/powerpoint/2010/main" val="4051036520"/>
      </p:ext>
    </p:extLst>
  </p:cSld>
  <p:clrMapOvr>
    <a:masterClrMapping/>
  </p:clrMapOvr>
  <p:extLst>
    <p:ext uri="{DCECCB84-F9BA-43D5-87BE-67443E8EF086}">
      <p15:sldGuideLst xmlns:p15="http://schemas.microsoft.com/office/powerpoint/2012/main">
        <p15:guide id="1" orient="horz" pos="360">
          <p15:clr>
            <a:srgbClr val="FBAE40"/>
          </p15:clr>
        </p15:guide>
        <p15:guide id="2" pos="384">
          <p15:clr>
            <a:srgbClr val="FBAE40"/>
          </p15:clr>
        </p15:guide>
        <p15:guide id="3" orient="horz" pos="4080">
          <p15:clr>
            <a:srgbClr val="FBAE40"/>
          </p15:clr>
        </p15:guide>
        <p15:guide id="4" pos="729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losing Slide 2" preserve="1" userDrawn="1">
  <p:cSld name="Closing Slide 2">
    <p:spTree>
      <p:nvGrpSpPr>
        <p:cNvPr id="1" name="Shape 83"/>
        <p:cNvGrpSpPr/>
        <p:nvPr/>
      </p:nvGrpSpPr>
      <p:grpSpPr>
        <a:xfrm>
          <a:off x="0" y="0"/>
          <a:ext cx="0" cy="0"/>
          <a:chOff x="0" y="0"/>
          <a:chExt cx="0" cy="0"/>
        </a:xfrm>
      </p:grpSpPr>
    </p:spTree>
    <p:extLst>
      <p:ext uri="{BB962C8B-B14F-4D97-AF65-F5344CB8AC3E}">
        <p14:creationId xmlns:p14="http://schemas.microsoft.com/office/powerpoint/2010/main" val="2790636789"/>
      </p:ext>
    </p:extLst>
  </p:cSld>
  <p:clrMapOvr>
    <a:masterClrMapping/>
  </p:clrMapOvr>
  <p:extLst>
    <p:ext uri="{DCECCB84-F9BA-43D5-87BE-67443E8EF086}">
      <p15:sldGuideLst xmlns:p15="http://schemas.microsoft.com/office/powerpoint/2012/main">
        <p15:guide id="1" orient="horz" pos="360">
          <p15:clr>
            <a:srgbClr val="FBAE40"/>
          </p15:clr>
        </p15:guide>
        <p15:guide id="2" pos="384">
          <p15:clr>
            <a:srgbClr val="FBAE40"/>
          </p15:clr>
        </p15:guide>
        <p15:guide id="3" orient="horz" pos="4080">
          <p15:clr>
            <a:srgbClr val="FBAE40"/>
          </p15:clr>
        </p15:guide>
        <p15:guide id="4" pos="729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449928"/>
      </p:ext>
    </p:extLst>
  </p:cSld>
  <p:clrMapOvr>
    <a:masterClrMapping/>
  </p:clrMapOvr>
  <p:extLst>
    <p:ext uri="{DCECCB84-F9BA-43D5-87BE-67443E8EF086}">
      <p15:sldGuideLst xmlns:p15="http://schemas.microsoft.com/office/powerpoint/2012/main">
        <p15:guide id="1" orient="horz" pos="360">
          <p15:clr>
            <a:srgbClr val="FBAE40"/>
          </p15:clr>
        </p15:guide>
        <p15:guide id="2" pos="384">
          <p15:clr>
            <a:srgbClr val="FBAE40"/>
          </p15:clr>
        </p15:guide>
        <p15:guide id="3" orient="horz" pos="4080">
          <p15:clr>
            <a:srgbClr val="FBAE40"/>
          </p15:clr>
        </p15:guide>
        <p15:guide id="4" pos="72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able Of Contents" preserve="1" userDrawn="1">
  <p:cSld name="1_Table Of Contents">
    <p:spTree>
      <p:nvGrpSpPr>
        <p:cNvPr id="1" name="Shape 17"/>
        <p:cNvGrpSpPr/>
        <p:nvPr/>
      </p:nvGrpSpPr>
      <p:grpSpPr>
        <a:xfrm>
          <a:off x="0" y="0"/>
          <a:ext cx="0" cy="0"/>
          <a:chOff x="0" y="0"/>
          <a:chExt cx="0" cy="0"/>
        </a:xfrm>
      </p:grpSpPr>
    </p:spTree>
    <p:extLst>
      <p:ext uri="{BB962C8B-B14F-4D97-AF65-F5344CB8AC3E}">
        <p14:creationId xmlns:p14="http://schemas.microsoft.com/office/powerpoint/2010/main" val="969281494"/>
      </p:ext>
    </p:extLst>
  </p:cSld>
  <p:clrMapOvr>
    <a:masterClrMapping/>
  </p:clrMapOvr>
  <p:extLst>
    <p:ext uri="{DCECCB84-F9BA-43D5-87BE-67443E8EF086}">
      <p15:sldGuideLst xmlns:p15="http://schemas.microsoft.com/office/powerpoint/2012/main">
        <p15:guide id="1" orient="horz" pos="360">
          <p15:clr>
            <a:srgbClr val="FBAE40"/>
          </p15:clr>
        </p15:guide>
        <p15:guide id="2" pos="384">
          <p15:clr>
            <a:srgbClr val="FBAE40"/>
          </p15:clr>
        </p15:guide>
        <p15:guide id="3" orient="horz" pos="4080">
          <p15:clr>
            <a:srgbClr val="FBAE40"/>
          </p15:clr>
        </p15:guide>
        <p15:guide id="4" pos="72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reserve="1" userDrawn="1">
  <p:cSld name="1_Title Slide">
    <p:spTree>
      <p:nvGrpSpPr>
        <p:cNvPr id="1" name="Shape 22"/>
        <p:cNvGrpSpPr/>
        <p:nvPr/>
      </p:nvGrpSpPr>
      <p:grpSpPr>
        <a:xfrm>
          <a:off x="0" y="0"/>
          <a:ext cx="0" cy="0"/>
          <a:chOff x="0" y="0"/>
          <a:chExt cx="0" cy="0"/>
        </a:xfrm>
      </p:grpSpPr>
    </p:spTree>
    <p:extLst>
      <p:ext uri="{BB962C8B-B14F-4D97-AF65-F5344CB8AC3E}">
        <p14:creationId xmlns:p14="http://schemas.microsoft.com/office/powerpoint/2010/main" val="187413505"/>
      </p:ext>
    </p:extLst>
  </p:cSld>
  <p:clrMapOvr>
    <a:masterClrMapping/>
  </p:clrMapOvr>
  <p:extLst>
    <p:ext uri="{DCECCB84-F9BA-43D5-87BE-67443E8EF086}">
      <p15:sldGuideLst xmlns:p15="http://schemas.microsoft.com/office/powerpoint/2012/main">
        <p15:guide id="1" orient="horz" pos="360">
          <p15:clr>
            <a:srgbClr val="FBAE40"/>
          </p15:clr>
        </p15:guide>
        <p15:guide id="2" pos="384">
          <p15:clr>
            <a:srgbClr val="FBAE40"/>
          </p15:clr>
        </p15:guide>
        <p15:guide id="3" orient="horz" pos="4080">
          <p15:clr>
            <a:srgbClr val="FBAE40"/>
          </p15:clr>
        </p15:guide>
        <p15:guide id="4" pos="72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ullet Points Slide" preserve="1" userDrawn="1">
  <p:cSld name="1_Bullet Points Slide">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2732431389"/>
      </p:ext>
    </p:extLst>
  </p:cSld>
  <p:clrMapOvr>
    <a:masterClrMapping/>
  </p:clrMapOvr>
  <p:extLst>
    <p:ext uri="{DCECCB84-F9BA-43D5-87BE-67443E8EF086}">
      <p15:sldGuideLst xmlns:p15="http://schemas.microsoft.com/office/powerpoint/2012/main">
        <p15:guide id="1" orient="horz" pos="360">
          <p15:clr>
            <a:srgbClr val="FBAE40"/>
          </p15:clr>
        </p15:guide>
        <p15:guide id="2" pos="384">
          <p15:clr>
            <a:srgbClr val="FBAE40"/>
          </p15:clr>
        </p15:guide>
        <p15:guide id="3" orient="horz" pos="4080">
          <p15:clr>
            <a:srgbClr val="FBAE40"/>
          </p15:clr>
        </p15:guide>
        <p15:guide id="4" pos="7296">
          <p15:clr>
            <a:srgbClr val="FBAE40"/>
          </p15:clr>
        </p15:guide>
        <p15:guide id="5" orient="horz" pos="158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Bullet Points Slide" preserve="1" userDrawn="1">
  <p:cSld name="2_Bullet Points Slide">
    <p:spTree>
      <p:nvGrpSpPr>
        <p:cNvPr id="1" name="Shape 37"/>
        <p:cNvGrpSpPr/>
        <p:nvPr/>
      </p:nvGrpSpPr>
      <p:grpSpPr>
        <a:xfrm>
          <a:off x="0" y="0"/>
          <a:ext cx="0" cy="0"/>
          <a:chOff x="0" y="0"/>
          <a:chExt cx="0" cy="0"/>
        </a:xfrm>
      </p:grpSpPr>
    </p:spTree>
    <p:extLst>
      <p:ext uri="{BB962C8B-B14F-4D97-AF65-F5344CB8AC3E}">
        <p14:creationId xmlns:p14="http://schemas.microsoft.com/office/powerpoint/2010/main" val="1154069078"/>
      </p:ext>
    </p:extLst>
  </p:cSld>
  <p:clrMapOvr>
    <a:masterClrMapping/>
  </p:clrMapOvr>
  <p:extLst>
    <p:ext uri="{DCECCB84-F9BA-43D5-87BE-67443E8EF086}">
      <p15:sldGuideLst xmlns:p15="http://schemas.microsoft.com/office/powerpoint/2012/main">
        <p15:guide id="1" orient="horz" pos="360">
          <p15:clr>
            <a:srgbClr val="FBAE40"/>
          </p15:clr>
        </p15:guide>
        <p15:guide id="2" pos="384">
          <p15:clr>
            <a:srgbClr val="FBAE40"/>
          </p15:clr>
        </p15:guide>
        <p15:guide id="3" orient="horz" pos="4080">
          <p15:clr>
            <a:srgbClr val="FBAE40"/>
          </p15:clr>
        </p15:guide>
        <p15:guide id="4" pos="7296">
          <p15:clr>
            <a:srgbClr val="FBAE40"/>
          </p15:clr>
        </p15:guide>
        <p15:guide id="5" orient="horz" pos="158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Highlight Slide" preserve="1" userDrawn="1">
  <p:cSld name="Text Highlight Slide">
    <p:spTree>
      <p:nvGrpSpPr>
        <p:cNvPr id="1" name="Shape 44"/>
        <p:cNvGrpSpPr/>
        <p:nvPr/>
      </p:nvGrpSpPr>
      <p:grpSpPr>
        <a:xfrm>
          <a:off x="0" y="0"/>
          <a:ext cx="0" cy="0"/>
          <a:chOff x="0" y="0"/>
          <a:chExt cx="0" cy="0"/>
        </a:xfrm>
      </p:grpSpPr>
    </p:spTree>
    <p:extLst>
      <p:ext uri="{BB962C8B-B14F-4D97-AF65-F5344CB8AC3E}">
        <p14:creationId xmlns:p14="http://schemas.microsoft.com/office/powerpoint/2010/main" val="3627904665"/>
      </p:ext>
    </p:extLst>
  </p:cSld>
  <p:clrMapOvr>
    <a:masterClrMapping/>
  </p:clrMapOvr>
  <p:extLst>
    <p:ext uri="{DCECCB84-F9BA-43D5-87BE-67443E8EF086}">
      <p15:sldGuideLst xmlns:p15="http://schemas.microsoft.com/office/powerpoint/2012/main">
        <p15:guide id="1" orient="horz" pos="360">
          <p15:clr>
            <a:srgbClr val="FBAE40"/>
          </p15:clr>
        </p15:guide>
        <p15:guide id="2" pos="384">
          <p15:clr>
            <a:srgbClr val="FBAE40"/>
          </p15:clr>
        </p15:guide>
        <p15:guide id="3" orient="horz" pos="4080">
          <p15:clr>
            <a:srgbClr val="FBAE40"/>
          </p15:clr>
        </p15:guide>
        <p15:guide id="4" pos="7296">
          <p15:clr>
            <a:srgbClr val="FBAE40"/>
          </p15:clr>
        </p15:guide>
        <p15:guide id="5" orient="horz" pos="158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ullet Points Slide" preserve="1" userDrawn="1">
  <p:cSld name="Bullet Points Slide">
    <p:spTree>
      <p:nvGrpSpPr>
        <p:cNvPr id="1" name="Shape 55"/>
        <p:cNvGrpSpPr/>
        <p:nvPr/>
      </p:nvGrpSpPr>
      <p:grpSpPr>
        <a:xfrm>
          <a:off x="0" y="0"/>
          <a:ext cx="0" cy="0"/>
          <a:chOff x="0" y="0"/>
          <a:chExt cx="0" cy="0"/>
        </a:xfrm>
      </p:grpSpPr>
    </p:spTree>
    <p:extLst>
      <p:ext uri="{BB962C8B-B14F-4D97-AF65-F5344CB8AC3E}">
        <p14:creationId xmlns:p14="http://schemas.microsoft.com/office/powerpoint/2010/main" val="1869035412"/>
      </p:ext>
    </p:extLst>
  </p:cSld>
  <p:clrMapOvr>
    <a:masterClrMapping/>
  </p:clrMapOvr>
  <p:extLst>
    <p:ext uri="{DCECCB84-F9BA-43D5-87BE-67443E8EF086}">
      <p15:sldGuideLst xmlns:p15="http://schemas.microsoft.com/office/powerpoint/2012/main">
        <p15:guide id="1" orient="horz" pos="360">
          <p15:clr>
            <a:srgbClr val="FBAE40"/>
          </p15:clr>
        </p15:guide>
        <p15:guide id="2" pos="384">
          <p15:clr>
            <a:srgbClr val="FBAE40"/>
          </p15:clr>
        </p15:guide>
        <p15:guide id="3" orient="horz" pos="4080">
          <p15:clr>
            <a:srgbClr val="FBAE40"/>
          </p15:clr>
        </p15:guide>
        <p15:guide id="4" pos="7296">
          <p15:clr>
            <a:srgbClr val="FBAE40"/>
          </p15:clr>
        </p15:guide>
        <p15:guide id="5" orient="horz" pos="158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ey Takeaway 1" preserve="1" userDrawn="1">
  <p:cSld name="Key Takeaway 1">
    <p:spTree>
      <p:nvGrpSpPr>
        <p:cNvPr id="1" name="Shape 62"/>
        <p:cNvGrpSpPr/>
        <p:nvPr/>
      </p:nvGrpSpPr>
      <p:grpSpPr>
        <a:xfrm>
          <a:off x="0" y="0"/>
          <a:ext cx="0" cy="0"/>
          <a:chOff x="0" y="0"/>
          <a:chExt cx="0" cy="0"/>
        </a:xfrm>
      </p:grpSpPr>
    </p:spTree>
    <p:extLst>
      <p:ext uri="{BB962C8B-B14F-4D97-AF65-F5344CB8AC3E}">
        <p14:creationId xmlns:p14="http://schemas.microsoft.com/office/powerpoint/2010/main" val="1181974460"/>
      </p:ext>
    </p:extLst>
  </p:cSld>
  <p:clrMapOvr>
    <a:masterClrMapping/>
  </p:clrMapOvr>
  <p:extLst>
    <p:ext uri="{DCECCB84-F9BA-43D5-87BE-67443E8EF086}">
      <p15:sldGuideLst xmlns:p15="http://schemas.microsoft.com/office/powerpoint/2012/main">
        <p15:guide id="1" orient="horz" pos="360">
          <p15:clr>
            <a:srgbClr val="FBAE40"/>
          </p15:clr>
        </p15:guide>
        <p15:guide id="2" pos="384">
          <p15:clr>
            <a:srgbClr val="FBAE40"/>
          </p15:clr>
        </p15:guide>
        <p15:guide id="3" orient="horz" pos="4080">
          <p15:clr>
            <a:srgbClr val="FBAE40"/>
          </p15:clr>
        </p15:guide>
        <p15:guide id="4" pos="72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Key Takeaway 1" preserve="1" userDrawn="1">
  <p:cSld name="1_Key Takeaway 1">
    <p:spTree>
      <p:nvGrpSpPr>
        <p:cNvPr id="1" name="Shape 69"/>
        <p:cNvGrpSpPr/>
        <p:nvPr/>
      </p:nvGrpSpPr>
      <p:grpSpPr>
        <a:xfrm>
          <a:off x="0" y="0"/>
          <a:ext cx="0" cy="0"/>
          <a:chOff x="0" y="0"/>
          <a:chExt cx="0" cy="0"/>
        </a:xfrm>
      </p:grpSpPr>
    </p:spTree>
    <p:extLst>
      <p:ext uri="{BB962C8B-B14F-4D97-AF65-F5344CB8AC3E}">
        <p14:creationId xmlns:p14="http://schemas.microsoft.com/office/powerpoint/2010/main" val="816829474"/>
      </p:ext>
    </p:extLst>
  </p:cSld>
  <p:clrMapOvr>
    <a:masterClrMapping/>
  </p:clrMapOvr>
  <p:extLst>
    <p:ext uri="{DCECCB84-F9BA-43D5-87BE-67443E8EF086}">
      <p15:sldGuideLst xmlns:p15="http://schemas.microsoft.com/office/powerpoint/2012/main">
        <p15:guide id="1" orient="horz" pos="360">
          <p15:clr>
            <a:srgbClr val="FBAE40"/>
          </p15:clr>
        </p15:guide>
        <p15:guide id="2" pos="384">
          <p15:clr>
            <a:srgbClr val="FBAE40"/>
          </p15:clr>
        </p15:guide>
        <p15:guide id="3" orient="horz" pos="4080">
          <p15:clr>
            <a:srgbClr val="FBAE40"/>
          </p15:clr>
        </p15:guide>
        <p15:guide id="4" pos="729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50032308"/>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70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p1"/>
          <p:cNvSpPr txBox="1">
            <a:spLocks noGrp="1"/>
          </p:cNvSpPr>
          <p:nvPr>
            <p:ph type="body" idx="4294967295"/>
          </p:nvPr>
        </p:nvSpPr>
        <p:spPr>
          <a:xfrm>
            <a:off x="1912106" y="1533831"/>
            <a:ext cx="8367787" cy="1327355"/>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chemeClr val="dk1"/>
              </a:buClr>
              <a:buSzPts val="2800"/>
              <a:buNone/>
            </a:pPr>
            <a:r>
              <a:rPr lang="en-US" sz="2400" b="1" dirty="0">
                <a:solidFill>
                  <a:schemeClr val="dk1"/>
                </a:solidFill>
                <a:latin typeface="Verdana" panose="020B0604030504040204" pitchFamily="34" charset="0"/>
                <a:ea typeface="Verdana" panose="020B0604030504040204" pitchFamily="34" charset="0"/>
                <a:cs typeface="Verdana" panose="020B0604030504040204" pitchFamily="34" charset="0"/>
              </a:rPr>
              <a:t>Perfect Health: Ayurvedic Lifestyle</a:t>
            </a:r>
          </a:p>
          <a:p>
            <a:pPr marL="0" lvl="0" indent="0" algn="ctr" rtl="0">
              <a:spcBef>
                <a:spcPts val="0"/>
              </a:spcBef>
              <a:spcAft>
                <a:spcPts val="0"/>
              </a:spcAft>
              <a:buClr>
                <a:schemeClr val="dk1"/>
              </a:buClr>
              <a:buSzPts val="2800"/>
              <a:buNone/>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rPr>
              <a:t>Introduction to Ayurveda</a:t>
            </a:r>
            <a:endParaRPr sz="2400" dirty="0">
              <a:latin typeface="Verdana" panose="020B0604030504040204" pitchFamily="34" charset="0"/>
              <a:ea typeface="Verdana" panose="020B0604030504040204" pitchFamily="34" charset="0"/>
              <a:cs typeface="Verdana" panose="020B0604030504040204" pitchFamily="34" charset="0"/>
            </a:endParaRPr>
          </a:p>
        </p:txBody>
      </p:sp>
      <p:sp>
        <p:nvSpPr>
          <p:cNvPr id="244" name="Google Shape;244;p1"/>
          <p:cNvSpPr txBox="1">
            <a:spLocks noGrp="1"/>
          </p:cNvSpPr>
          <p:nvPr>
            <p:ph type="body" idx="4294967295"/>
          </p:nvPr>
        </p:nvSpPr>
        <p:spPr>
          <a:xfrm>
            <a:off x="4726377" y="3571433"/>
            <a:ext cx="2739243" cy="61711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chemeClr val="dk1"/>
              </a:buClr>
              <a:buSzPts val="1300"/>
              <a:buNone/>
            </a:pPr>
            <a:r>
              <a:rPr lang="en-US" dirty="0">
                <a:solidFill>
                  <a:schemeClr val="dk1"/>
                </a:solidFill>
                <a:latin typeface="Verdana" panose="020B0604030504040204" pitchFamily="34" charset="0"/>
                <a:ea typeface="Verdana" panose="020B0604030504040204" pitchFamily="34" charset="0"/>
                <a:cs typeface="Verdana" panose="020B0604030504040204" pitchFamily="34" charset="0"/>
              </a:rPr>
              <a:t>Your name</a:t>
            </a:r>
          </a:p>
          <a:p>
            <a:pPr marL="0" lvl="0" indent="0" algn="ctr" rtl="0">
              <a:spcBef>
                <a:spcPts val="0"/>
              </a:spcBef>
              <a:spcAft>
                <a:spcPts val="0"/>
              </a:spcAft>
              <a:buClr>
                <a:schemeClr val="dk1"/>
              </a:buClr>
              <a:buSzPts val="1300"/>
              <a:buNone/>
            </a:pPr>
            <a:r>
              <a:rPr lang="en-US" dirty="0">
                <a:solidFill>
                  <a:schemeClr val="dk1"/>
                </a:solidFill>
                <a:latin typeface="Verdana" panose="020B0604030504040204" pitchFamily="34" charset="0"/>
                <a:ea typeface="Verdana" panose="020B0604030504040204" pitchFamily="34" charset="0"/>
                <a:cs typeface="Verdana" panose="020B0604030504040204" pitchFamily="34" charset="0"/>
              </a:rPr>
              <a:t>Instructor Title</a:t>
            </a:r>
            <a:endParaRPr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8" name="Google Shape;378;p11"/>
          <p:cNvSpPr txBox="1"/>
          <p:nvPr/>
        </p:nvSpPr>
        <p:spPr>
          <a:xfrm>
            <a:off x="5171640" y="1797657"/>
            <a:ext cx="3402600" cy="329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500"/>
              <a:buFont typeface="Calibri"/>
              <a:buNone/>
            </a:pPr>
            <a:r>
              <a:rPr lang="en-US" b="1"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t>BALANCED</a:t>
            </a:r>
            <a:endParaRPr>
              <a:latin typeface="Verdana" panose="020B0604030504040204" pitchFamily="34" charset="0"/>
              <a:ea typeface="Verdana" panose="020B0604030504040204" pitchFamily="34" charset="0"/>
              <a:cs typeface="Verdana" panose="020B0604030504040204" pitchFamily="34" charset="0"/>
            </a:endParaRPr>
          </a:p>
        </p:txBody>
      </p:sp>
      <p:sp>
        <p:nvSpPr>
          <p:cNvPr id="379" name="Google Shape;379;p11"/>
          <p:cNvSpPr txBox="1"/>
          <p:nvPr/>
        </p:nvSpPr>
        <p:spPr>
          <a:xfrm>
            <a:off x="5264000" y="2236569"/>
            <a:ext cx="3402600" cy="2732100"/>
          </a:xfrm>
          <a:prstGeom prst="rect">
            <a:avLst/>
          </a:prstGeom>
          <a:noFill/>
          <a:ln>
            <a:noFill/>
          </a:ln>
        </p:spPr>
        <p:txBody>
          <a:bodyPr spcFirstLastPara="1" wrap="square" lIns="0" tIns="0" rIns="0" bIns="0" anchor="t" anchorCtr="0">
            <a:noAutofit/>
          </a:bodyPr>
          <a:lstStyle/>
          <a:p>
            <a:pPr marL="231775" marR="0" lvl="0" indent="-231775" algn="l" rtl="0">
              <a:spcBef>
                <a:spcPts val="0"/>
              </a:spcBef>
              <a:spcAft>
                <a:spcPts val="0"/>
              </a:spcAft>
              <a:buClrTx/>
              <a:buSzPts val="1400"/>
              <a:buFont typeface="Arial"/>
              <a:buChar char="•"/>
            </a:pPr>
            <a:r>
              <a:rPr lang="en-US"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Lato Light"/>
              </a:rPr>
              <a:t>Energetic</a:t>
            </a:r>
            <a:endParaRPr dirty="0">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Lato Light"/>
              </a:rPr>
              <a:t>Creative</a:t>
            </a:r>
            <a:endParaRPr dirty="0">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Lato Light"/>
              </a:rPr>
              <a:t>Adaptable</a:t>
            </a:r>
            <a:endParaRPr dirty="0">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Lato Light"/>
              </a:rPr>
              <a:t>Shows initiative </a:t>
            </a:r>
            <a:endParaRPr dirty="0">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Lato Light"/>
              </a:rPr>
              <a:t>Good communicator</a:t>
            </a:r>
            <a:endParaRPr dirty="0">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Lato Light"/>
              </a:rPr>
              <a:t>Spontaneous</a:t>
            </a:r>
            <a:endParaRPr dirty="0">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Lato Light"/>
              </a:rPr>
              <a:t>Enthusiastic </a:t>
            </a:r>
            <a:endParaRPr dirty="0">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Lato Light"/>
              </a:rPr>
              <a:t>Lively</a:t>
            </a: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380" name="Google Shape;380;p11"/>
          <p:cNvSpPr txBox="1"/>
          <p:nvPr/>
        </p:nvSpPr>
        <p:spPr>
          <a:xfrm>
            <a:off x="8129533" y="1797657"/>
            <a:ext cx="3402600" cy="329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500"/>
              <a:buFont typeface="Calibri"/>
              <a:buNone/>
            </a:pPr>
            <a:r>
              <a:rPr lang="en-US" b="1"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t>IMBALANCED</a:t>
            </a:r>
            <a:endParaRPr>
              <a:latin typeface="Verdana" panose="020B0604030504040204" pitchFamily="34" charset="0"/>
              <a:ea typeface="Verdana" panose="020B0604030504040204" pitchFamily="34" charset="0"/>
              <a:cs typeface="Verdana" panose="020B0604030504040204" pitchFamily="34" charset="0"/>
            </a:endParaRPr>
          </a:p>
        </p:txBody>
      </p:sp>
      <p:sp>
        <p:nvSpPr>
          <p:cNvPr id="381" name="Google Shape;381;p11"/>
          <p:cNvSpPr txBox="1"/>
          <p:nvPr/>
        </p:nvSpPr>
        <p:spPr>
          <a:xfrm>
            <a:off x="8221893" y="2236569"/>
            <a:ext cx="3402600" cy="2732100"/>
          </a:xfrm>
          <a:prstGeom prst="rect">
            <a:avLst/>
          </a:prstGeom>
          <a:noFill/>
          <a:ln>
            <a:noFill/>
          </a:ln>
        </p:spPr>
        <p:txBody>
          <a:bodyPr spcFirstLastPara="1" wrap="square" lIns="0" tIns="0" rIns="0" bIns="0" anchor="t" anchorCtr="0">
            <a:noAutofit/>
          </a:bodyPr>
          <a:lstStyle/>
          <a:p>
            <a:pPr marL="231775" marR="0" lvl="0" indent="-231775" algn="l" rtl="0">
              <a:spcBef>
                <a:spcPts val="0"/>
              </a:spcBef>
              <a:spcAft>
                <a:spcPts val="0"/>
              </a:spcAft>
              <a:buClrTx/>
              <a:buSzPts val="1400"/>
              <a:buFont typeface="Arial"/>
              <a:buChar char="•"/>
            </a:pPr>
            <a:r>
              <a:rPr lang="en-US"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Lato Light"/>
              </a:rPr>
              <a:t>Overactive Mind</a:t>
            </a:r>
            <a:endParaRPr>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Lato Light"/>
              </a:rPr>
              <a:t>Anxiety</a:t>
            </a:r>
            <a:endParaRPr>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Lato Light"/>
              </a:rPr>
              <a:t>Worry</a:t>
            </a:r>
            <a:endParaRPr>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Lato Light"/>
              </a:rPr>
              <a:t>Inconsistency</a:t>
            </a:r>
            <a:endParaRPr>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Lato Light"/>
              </a:rPr>
              <a:t>Insomnia</a:t>
            </a:r>
            <a:endParaRPr>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Lato Light"/>
              </a:rPr>
              <a:t>Constipation</a:t>
            </a:r>
            <a:endParaRPr>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Lato Light"/>
              </a:rPr>
              <a:t>Gas, bloating</a:t>
            </a:r>
            <a:endParaRPr>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Lato Light"/>
              </a:rPr>
              <a:t>Fatigue</a:t>
            </a:r>
            <a:endParaRPr>
              <a:latin typeface="Verdana" panose="020B0604030504040204" pitchFamily="34" charset="0"/>
              <a:ea typeface="Verdana" panose="020B0604030504040204" pitchFamily="34" charset="0"/>
              <a:cs typeface="Verdana" panose="020B0604030504040204" pitchFamily="34" charset="0"/>
            </a:endParaRPr>
          </a:p>
        </p:txBody>
      </p:sp>
      <p:sp>
        <p:nvSpPr>
          <p:cNvPr id="11" name="Google Shape;361;p10">
            <a:extLst>
              <a:ext uri="{FF2B5EF4-FFF2-40B4-BE49-F238E27FC236}">
                <a16:creationId xmlns:a16="http://schemas.microsoft.com/office/drawing/2014/main" id="{C45F4438-9C38-084B-9631-8768084AB86F}"/>
              </a:ext>
            </a:extLst>
          </p:cNvPr>
          <p:cNvSpPr txBox="1">
            <a:spLocks/>
          </p:cNvSpPr>
          <p:nvPr/>
        </p:nvSpPr>
        <p:spPr>
          <a:xfrm>
            <a:off x="609600" y="3114497"/>
            <a:ext cx="2861700" cy="59989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500"/>
            </a:pPr>
            <a:r>
              <a:rPr lang="en-US" dirty="0">
                <a:solidFill>
                  <a:srgbClr val="001232"/>
                </a:solidFill>
                <a:latin typeface="Verdana" panose="020B0604030504040204" pitchFamily="34" charset="0"/>
                <a:ea typeface="Verdana" panose="020B0604030504040204" pitchFamily="34" charset="0"/>
                <a:cs typeface="Verdana" panose="020B0604030504040204" pitchFamily="34" charset="0"/>
                <a:sym typeface="Montserrat"/>
              </a:rPr>
              <a:t>Resembling the Wind</a:t>
            </a:r>
            <a:endParaRPr lang="en-US" dirty="0">
              <a:solidFill>
                <a:srgbClr val="001232"/>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 Placeholder 1">
            <a:extLst>
              <a:ext uri="{FF2B5EF4-FFF2-40B4-BE49-F238E27FC236}">
                <a16:creationId xmlns:a16="http://schemas.microsoft.com/office/drawing/2014/main" id="{128E439B-36EF-E847-823B-7E1F1EDBFDB7}"/>
              </a:ext>
            </a:extLst>
          </p:cNvPr>
          <p:cNvSpPr txBox="1">
            <a:spLocks/>
          </p:cNvSpPr>
          <p:nvPr/>
        </p:nvSpPr>
        <p:spPr>
          <a:xfrm>
            <a:off x="609600" y="2514600"/>
            <a:ext cx="1544152" cy="599897"/>
          </a:xfrm>
          <a:prstGeom prst="rect">
            <a:avLst/>
          </a:prstGeom>
        </p:spPr>
        <p:txBody>
          <a:bodyPr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err="1">
                <a:solidFill>
                  <a:srgbClr val="001232"/>
                </a:solidFill>
                <a:latin typeface="Verdana" panose="020B0604030504040204" pitchFamily="34" charset="0"/>
                <a:ea typeface="Verdana" panose="020B0604030504040204" pitchFamily="34" charset="0"/>
                <a:cs typeface="Verdana" panose="020B0604030504040204" pitchFamily="34" charset="0"/>
              </a:rPr>
              <a:t>Vata</a:t>
            </a:r>
            <a:endParaRPr lang="en-US" sz="2400" b="1" dirty="0">
              <a:solidFill>
                <a:srgbClr val="001232"/>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9" name="Google Shape;389;p12"/>
          <p:cNvSpPr txBox="1">
            <a:spLocks noGrp="1"/>
          </p:cNvSpPr>
          <p:nvPr>
            <p:ph type="body" idx="4294967295"/>
          </p:nvPr>
        </p:nvSpPr>
        <p:spPr>
          <a:xfrm>
            <a:off x="5334845" y="727460"/>
            <a:ext cx="1848300" cy="32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500"/>
              <a:buNone/>
            </a:pPr>
            <a:r>
              <a:rPr lang="en-US" b="1" dirty="0">
                <a:latin typeface="Verdana" panose="020B0604030504040204" pitchFamily="34" charset="0"/>
                <a:ea typeface="Verdana" panose="020B0604030504040204" pitchFamily="34" charset="0"/>
                <a:cs typeface="Verdana" panose="020B0604030504040204" pitchFamily="34" charset="0"/>
              </a:rPr>
              <a:t>QUALITIES</a:t>
            </a:r>
            <a:endParaRPr b="1" dirty="0">
              <a:latin typeface="Verdana" panose="020B0604030504040204" pitchFamily="34" charset="0"/>
              <a:ea typeface="Verdana" panose="020B0604030504040204" pitchFamily="34" charset="0"/>
              <a:cs typeface="Verdana" panose="020B0604030504040204" pitchFamily="34" charset="0"/>
            </a:endParaRPr>
          </a:p>
        </p:txBody>
      </p:sp>
      <p:sp>
        <p:nvSpPr>
          <p:cNvPr id="390" name="Google Shape;390;p12"/>
          <p:cNvSpPr txBox="1">
            <a:spLocks noGrp="1"/>
          </p:cNvSpPr>
          <p:nvPr>
            <p:ph type="body" idx="4294967295"/>
          </p:nvPr>
        </p:nvSpPr>
        <p:spPr>
          <a:xfrm>
            <a:off x="5452588" y="1186692"/>
            <a:ext cx="1848300" cy="2919000"/>
          </a:xfrm>
          <a:prstGeom prst="rect">
            <a:avLst/>
          </a:prstGeom>
          <a:noFill/>
          <a:ln>
            <a:noFill/>
          </a:ln>
        </p:spPr>
        <p:txBody>
          <a:bodyPr spcFirstLastPara="1" wrap="square" lIns="0" tIns="0" rIns="0" bIns="0" anchor="t" anchorCtr="0">
            <a:noAutofit/>
          </a:bodyPr>
          <a:lstStyle/>
          <a:p>
            <a:pPr marL="231775" marR="0" lvl="0" indent="-231775" algn="l" rtl="0">
              <a:spcBef>
                <a:spcPts val="0"/>
              </a:spcBef>
              <a:spcAft>
                <a:spcPts val="0"/>
              </a:spcAft>
              <a:buClrTx/>
              <a:buSzPts val="1400"/>
              <a:buFont typeface="Arial"/>
              <a:buChar char="•"/>
            </a:pPr>
            <a:r>
              <a:rPr lang="en-US" dirty="0">
                <a:latin typeface="Verdana" panose="020B0604030504040204" pitchFamily="34" charset="0"/>
                <a:ea typeface="Verdana" panose="020B0604030504040204" pitchFamily="34" charset="0"/>
                <a:cs typeface="Verdana" panose="020B0604030504040204" pitchFamily="34" charset="0"/>
              </a:rPr>
              <a:t>Hot</a:t>
            </a:r>
            <a:endParaRPr dirty="0">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dirty="0">
                <a:latin typeface="Verdana" panose="020B0604030504040204" pitchFamily="34" charset="0"/>
                <a:ea typeface="Verdana" panose="020B0604030504040204" pitchFamily="34" charset="0"/>
                <a:cs typeface="Verdana" panose="020B0604030504040204" pitchFamily="34" charset="0"/>
              </a:rPr>
              <a:t>Light</a:t>
            </a:r>
            <a:endParaRPr dirty="0">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dirty="0">
                <a:latin typeface="Verdana" panose="020B0604030504040204" pitchFamily="34" charset="0"/>
                <a:ea typeface="Verdana" panose="020B0604030504040204" pitchFamily="34" charset="0"/>
                <a:cs typeface="Verdana" panose="020B0604030504040204" pitchFamily="34" charset="0"/>
              </a:rPr>
              <a:t>Oily</a:t>
            </a:r>
            <a:endParaRPr dirty="0">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dirty="0">
                <a:latin typeface="Verdana" panose="020B0604030504040204" pitchFamily="34" charset="0"/>
                <a:ea typeface="Verdana" panose="020B0604030504040204" pitchFamily="34" charset="0"/>
                <a:cs typeface="Verdana" panose="020B0604030504040204" pitchFamily="34" charset="0"/>
              </a:rPr>
              <a:t>Intense</a:t>
            </a:r>
            <a:endParaRPr dirty="0">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dirty="0">
                <a:latin typeface="Verdana" panose="020B0604030504040204" pitchFamily="34" charset="0"/>
                <a:ea typeface="Verdana" panose="020B0604030504040204" pitchFamily="34" charset="0"/>
                <a:cs typeface="Verdana" panose="020B0604030504040204" pitchFamily="34" charset="0"/>
              </a:rPr>
              <a:t>Penetrating</a:t>
            </a:r>
            <a:endParaRPr dirty="0">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dirty="0">
                <a:latin typeface="Verdana" panose="020B0604030504040204" pitchFamily="34" charset="0"/>
                <a:ea typeface="Verdana" panose="020B0604030504040204" pitchFamily="34" charset="0"/>
                <a:cs typeface="Verdana" panose="020B0604030504040204" pitchFamily="34" charset="0"/>
              </a:rPr>
              <a:t>Pungent</a:t>
            </a:r>
            <a:endParaRPr dirty="0">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dirty="0">
                <a:latin typeface="Verdana" panose="020B0604030504040204" pitchFamily="34" charset="0"/>
                <a:ea typeface="Verdana" panose="020B0604030504040204" pitchFamily="34" charset="0"/>
                <a:cs typeface="Verdana" panose="020B0604030504040204" pitchFamily="34" charset="0"/>
              </a:rPr>
              <a:t>Sharp</a:t>
            </a:r>
            <a:endParaRPr dirty="0">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dirty="0">
                <a:latin typeface="Verdana" panose="020B0604030504040204" pitchFamily="34" charset="0"/>
                <a:ea typeface="Verdana" panose="020B0604030504040204" pitchFamily="34" charset="0"/>
                <a:cs typeface="Verdana" panose="020B0604030504040204" pitchFamily="34" charset="0"/>
              </a:rPr>
              <a:t>Acidic</a:t>
            </a:r>
            <a:endParaRPr dirty="0">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dirty="0">
                <a:latin typeface="Verdana" panose="020B0604030504040204" pitchFamily="34" charset="0"/>
                <a:ea typeface="Verdana" panose="020B0604030504040204" pitchFamily="34" charset="0"/>
                <a:cs typeface="Verdana" panose="020B0604030504040204" pitchFamily="34" charset="0"/>
              </a:rPr>
              <a:t>Moist</a:t>
            </a: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391" name="Google Shape;391;p12"/>
          <p:cNvSpPr txBox="1"/>
          <p:nvPr/>
        </p:nvSpPr>
        <p:spPr>
          <a:xfrm>
            <a:off x="5334842" y="4786920"/>
            <a:ext cx="1848300" cy="329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500"/>
              <a:buFont typeface="Calibri"/>
              <a:buNone/>
            </a:pPr>
            <a:r>
              <a:rPr lang="en-US" b="1">
                <a:latin typeface="Verdana" panose="020B0604030504040204" pitchFamily="34" charset="0"/>
                <a:ea typeface="Verdana" panose="020B0604030504040204" pitchFamily="34" charset="0"/>
                <a:cs typeface="Verdana" panose="020B0604030504040204" pitchFamily="34" charset="0"/>
                <a:sym typeface="Montserrat"/>
              </a:rPr>
              <a:t>ELEMENTS</a:t>
            </a:r>
            <a:endParaRPr b="1">
              <a:latin typeface="Verdana" panose="020B0604030504040204" pitchFamily="34" charset="0"/>
              <a:ea typeface="Verdana" panose="020B0604030504040204" pitchFamily="34" charset="0"/>
              <a:cs typeface="Verdana" panose="020B0604030504040204" pitchFamily="34" charset="0"/>
            </a:endParaRPr>
          </a:p>
        </p:txBody>
      </p:sp>
      <p:sp>
        <p:nvSpPr>
          <p:cNvPr id="393" name="Google Shape;393;p12"/>
          <p:cNvSpPr txBox="1"/>
          <p:nvPr/>
        </p:nvSpPr>
        <p:spPr>
          <a:xfrm>
            <a:off x="7904919" y="727460"/>
            <a:ext cx="3402600" cy="329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500"/>
              <a:buFont typeface="Calibri"/>
              <a:buNone/>
            </a:pPr>
            <a:r>
              <a:rPr lang="en-US" b="1" dirty="0">
                <a:latin typeface="Verdana" panose="020B0604030504040204" pitchFamily="34" charset="0"/>
                <a:ea typeface="Verdana" panose="020B0604030504040204" pitchFamily="34" charset="0"/>
                <a:cs typeface="Verdana" panose="020B0604030504040204" pitchFamily="34" charset="0"/>
                <a:sym typeface="Montserrat"/>
              </a:rPr>
              <a:t>CHARACTERISTICS</a:t>
            </a:r>
            <a:endParaRPr b="1" dirty="0">
              <a:latin typeface="Verdana" panose="020B0604030504040204" pitchFamily="34" charset="0"/>
              <a:ea typeface="Verdana" panose="020B0604030504040204" pitchFamily="34" charset="0"/>
              <a:cs typeface="Verdana" panose="020B0604030504040204" pitchFamily="34" charset="0"/>
            </a:endParaRPr>
          </a:p>
        </p:txBody>
      </p:sp>
      <p:sp>
        <p:nvSpPr>
          <p:cNvPr id="394" name="Google Shape;394;p12"/>
          <p:cNvSpPr txBox="1"/>
          <p:nvPr/>
        </p:nvSpPr>
        <p:spPr>
          <a:xfrm>
            <a:off x="8022662" y="1166372"/>
            <a:ext cx="3402600" cy="3163200"/>
          </a:xfrm>
          <a:prstGeom prst="rect">
            <a:avLst/>
          </a:prstGeom>
          <a:noFill/>
          <a:ln>
            <a:noFill/>
          </a:ln>
        </p:spPr>
        <p:txBody>
          <a:bodyPr spcFirstLastPara="1" wrap="square" lIns="0" tIns="0" rIns="0" bIns="0" anchor="t" anchorCtr="0">
            <a:noAutofit/>
          </a:bodyPr>
          <a:lstStyle/>
          <a:p>
            <a:pPr marL="231775" marR="0" lvl="0" indent="-231775" algn="l" rtl="0">
              <a:spcBef>
                <a:spcPts val="0"/>
              </a:spcBef>
              <a:spcAft>
                <a:spcPts val="0"/>
              </a:spcAft>
              <a:buClrTx/>
              <a:buSzPts val="1400"/>
              <a:buFont typeface="Arial"/>
              <a:buChar char="•"/>
            </a:pPr>
            <a:r>
              <a:rPr lang="en-US">
                <a:latin typeface="Verdana" panose="020B0604030504040204" pitchFamily="34" charset="0"/>
                <a:ea typeface="Verdana" panose="020B0604030504040204" pitchFamily="34" charset="0"/>
                <a:cs typeface="Verdana" panose="020B0604030504040204" pitchFamily="34" charset="0"/>
                <a:sym typeface="Lato Light"/>
              </a:rPr>
              <a:t>Medium build</a:t>
            </a:r>
            <a:endParaRPr>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a:latin typeface="Verdana" panose="020B0604030504040204" pitchFamily="34" charset="0"/>
                <a:ea typeface="Verdana" panose="020B0604030504040204" pitchFamily="34" charset="0"/>
                <a:cs typeface="Verdana" panose="020B0604030504040204" pitchFamily="34" charset="0"/>
                <a:sym typeface="Lato Light"/>
              </a:rPr>
              <a:t>Strong appetite </a:t>
            </a:r>
            <a:endParaRPr>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a:latin typeface="Verdana" panose="020B0604030504040204" pitchFamily="34" charset="0"/>
                <a:ea typeface="Verdana" panose="020B0604030504040204" pitchFamily="34" charset="0"/>
                <a:cs typeface="Verdana" panose="020B0604030504040204" pitchFamily="34" charset="0"/>
                <a:sym typeface="Lato Light"/>
              </a:rPr>
              <a:t>Warm body temperature</a:t>
            </a:r>
            <a:endParaRPr>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a:latin typeface="Verdana" panose="020B0604030504040204" pitchFamily="34" charset="0"/>
                <a:ea typeface="Verdana" panose="020B0604030504040204" pitchFamily="34" charset="0"/>
                <a:cs typeface="Verdana" panose="020B0604030504040204" pitchFamily="34" charset="0"/>
                <a:sym typeface="Lato Light"/>
              </a:rPr>
              <a:t>Sleeps soundly for short periods</a:t>
            </a:r>
            <a:endParaRPr>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a:latin typeface="Verdana" panose="020B0604030504040204" pitchFamily="34" charset="0"/>
                <a:ea typeface="Verdana" panose="020B0604030504040204" pitchFamily="34" charset="0"/>
                <a:cs typeface="Verdana" panose="020B0604030504040204" pitchFamily="34" charset="0"/>
                <a:sym typeface="Lato Light"/>
              </a:rPr>
              <a:t>Sharp intellect</a:t>
            </a:r>
            <a:endParaRPr>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a:latin typeface="Verdana" panose="020B0604030504040204" pitchFamily="34" charset="0"/>
                <a:ea typeface="Verdana" panose="020B0604030504040204" pitchFamily="34" charset="0"/>
                <a:cs typeface="Verdana" panose="020B0604030504040204" pitchFamily="34" charset="0"/>
                <a:sym typeface="Lato Light"/>
              </a:rPr>
              <a:t>Direct and precise</a:t>
            </a:r>
            <a:endParaRPr>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a:latin typeface="Verdana" panose="020B0604030504040204" pitchFamily="34" charset="0"/>
                <a:ea typeface="Verdana" panose="020B0604030504040204" pitchFamily="34" charset="0"/>
                <a:cs typeface="Verdana" panose="020B0604030504040204" pitchFamily="34" charset="0"/>
                <a:sym typeface="Lato Light"/>
              </a:rPr>
              <a:t>Organized routine</a:t>
            </a:r>
            <a:endParaRPr>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a:latin typeface="Verdana" panose="020B0604030504040204" pitchFamily="34" charset="0"/>
                <a:ea typeface="Verdana" panose="020B0604030504040204" pitchFamily="34" charset="0"/>
                <a:cs typeface="Verdana" panose="020B0604030504040204" pitchFamily="34" charset="0"/>
                <a:sym typeface="Lato Light"/>
              </a:rPr>
              <a:t>Ambitious </a:t>
            </a:r>
            <a:endParaRPr>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a:latin typeface="Verdana" panose="020B0604030504040204" pitchFamily="34" charset="0"/>
                <a:ea typeface="Verdana" panose="020B0604030504040204" pitchFamily="34" charset="0"/>
                <a:cs typeface="Verdana" panose="020B0604030504040204" pitchFamily="34" charset="0"/>
                <a:sym typeface="Lato Light"/>
              </a:rPr>
              <a:t>Courageous</a:t>
            </a:r>
            <a:endParaRPr>
              <a:latin typeface="Verdana" panose="020B0604030504040204" pitchFamily="34" charset="0"/>
              <a:ea typeface="Verdana" panose="020B0604030504040204" pitchFamily="34" charset="0"/>
              <a:cs typeface="Verdana" panose="020B0604030504040204" pitchFamily="34" charset="0"/>
            </a:endParaRPr>
          </a:p>
        </p:txBody>
      </p:sp>
      <p:pic>
        <p:nvPicPr>
          <p:cNvPr id="396" name="Google Shape;396;p12" descr="A picture containing large, green, water, blue&#10;&#10;Description automatically generated"/>
          <p:cNvPicPr preferRelativeResize="0"/>
          <p:nvPr/>
        </p:nvPicPr>
        <p:blipFill rotWithShape="1">
          <a:blip r:embed="rId3">
            <a:alphaModFix/>
          </a:blip>
          <a:srcRect/>
          <a:stretch/>
        </p:blipFill>
        <p:spPr>
          <a:xfrm>
            <a:off x="6433198" y="5340808"/>
            <a:ext cx="943887" cy="943888"/>
          </a:xfrm>
          <a:prstGeom prst="rect">
            <a:avLst/>
          </a:prstGeom>
          <a:noFill/>
          <a:ln>
            <a:noFill/>
          </a:ln>
        </p:spPr>
      </p:pic>
      <p:pic>
        <p:nvPicPr>
          <p:cNvPr id="397" name="Google Shape;397;p12" descr="A picture containing small, snow, sitting, table&#10;&#10;Description automatically generated"/>
          <p:cNvPicPr preferRelativeResize="0"/>
          <p:nvPr/>
        </p:nvPicPr>
        <p:blipFill rotWithShape="1">
          <a:blip r:embed="rId4">
            <a:alphaModFix/>
          </a:blip>
          <a:srcRect/>
          <a:stretch/>
        </p:blipFill>
        <p:spPr>
          <a:xfrm>
            <a:off x="5334842" y="5340808"/>
            <a:ext cx="943888" cy="943888"/>
          </a:xfrm>
          <a:prstGeom prst="rect">
            <a:avLst/>
          </a:prstGeom>
          <a:noFill/>
          <a:ln>
            <a:noFill/>
          </a:ln>
        </p:spPr>
      </p:pic>
      <p:sp>
        <p:nvSpPr>
          <p:cNvPr id="14" name="Google Shape;361;p10">
            <a:extLst>
              <a:ext uri="{FF2B5EF4-FFF2-40B4-BE49-F238E27FC236}">
                <a16:creationId xmlns:a16="http://schemas.microsoft.com/office/drawing/2014/main" id="{0F27637C-5B82-F748-9EE6-7DBD25CCEAEA}"/>
              </a:ext>
            </a:extLst>
          </p:cNvPr>
          <p:cNvSpPr txBox="1">
            <a:spLocks/>
          </p:cNvSpPr>
          <p:nvPr/>
        </p:nvSpPr>
        <p:spPr>
          <a:xfrm>
            <a:off x="609600" y="3114497"/>
            <a:ext cx="2861700" cy="59989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500"/>
            </a:pPr>
            <a:r>
              <a:rPr lang="en-US" dirty="0">
                <a:solidFill>
                  <a:srgbClr val="001232"/>
                </a:solidFill>
                <a:latin typeface="Verdana" panose="020B0604030504040204" pitchFamily="34" charset="0"/>
                <a:ea typeface="Verdana" panose="020B0604030504040204" pitchFamily="34" charset="0"/>
                <a:cs typeface="Verdana" panose="020B0604030504040204" pitchFamily="34" charset="0"/>
                <a:sym typeface="Montserrat"/>
              </a:rPr>
              <a:t>Primary Functions:</a:t>
            </a:r>
          </a:p>
          <a:p>
            <a:pPr>
              <a:buClr>
                <a:schemeClr val="dk1"/>
              </a:buClr>
              <a:buSzPts val="1500"/>
            </a:pPr>
            <a:r>
              <a:rPr lang="en-US" dirty="0">
                <a:solidFill>
                  <a:srgbClr val="001232"/>
                </a:solidFill>
                <a:latin typeface="Verdana" panose="020B0604030504040204" pitchFamily="34" charset="0"/>
                <a:ea typeface="Verdana" panose="020B0604030504040204" pitchFamily="34" charset="0"/>
                <a:cs typeface="Verdana" panose="020B0604030504040204" pitchFamily="34" charset="0"/>
                <a:sym typeface="Montserrat"/>
              </a:rPr>
              <a:t>Transformation, Metabolism</a:t>
            </a:r>
            <a:endParaRPr lang="en-US" dirty="0">
              <a:solidFill>
                <a:srgbClr val="001232"/>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Text Placeholder 1">
            <a:extLst>
              <a:ext uri="{FF2B5EF4-FFF2-40B4-BE49-F238E27FC236}">
                <a16:creationId xmlns:a16="http://schemas.microsoft.com/office/drawing/2014/main" id="{00B5030A-1847-DD40-A34D-C9F5C8AAC311}"/>
              </a:ext>
            </a:extLst>
          </p:cNvPr>
          <p:cNvSpPr txBox="1">
            <a:spLocks/>
          </p:cNvSpPr>
          <p:nvPr/>
        </p:nvSpPr>
        <p:spPr>
          <a:xfrm>
            <a:off x="609600" y="2514600"/>
            <a:ext cx="1544152" cy="599897"/>
          </a:xfrm>
          <a:prstGeom prst="rect">
            <a:avLst/>
          </a:prstGeom>
        </p:spPr>
        <p:txBody>
          <a:bodyPr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solidFill>
                  <a:srgbClr val="001232"/>
                </a:solidFill>
                <a:latin typeface="Verdana" panose="020B0604030504040204" pitchFamily="34" charset="0"/>
                <a:ea typeface="Verdana" panose="020B0604030504040204" pitchFamily="34" charset="0"/>
                <a:cs typeface="Verdana" panose="020B0604030504040204" pitchFamily="34" charset="0"/>
              </a:rPr>
              <a:t>Pitta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7" name="Google Shape;407;p13"/>
          <p:cNvSpPr txBox="1"/>
          <p:nvPr/>
        </p:nvSpPr>
        <p:spPr>
          <a:xfrm>
            <a:off x="5264003" y="1569057"/>
            <a:ext cx="3402600" cy="329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Tx/>
              <a:buSzPts val="1500"/>
              <a:buFont typeface="Calibri"/>
              <a:buNone/>
            </a:pPr>
            <a:r>
              <a:rPr lang="en-US" b="1"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Montserrat"/>
              </a:rPr>
              <a:t>BALANCED</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p:txBody>
      </p:sp>
      <p:sp>
        <p:nvSpPr>
          <p:cNvPr id="408" name="Google Shape;408;p13"/>
          <p:cNvSpPr txBox="1"/>
          <p:nvPr/>
        </p:nvSpPr>
        <p:spPr>
          <a:xfrm>
            <a:off x="5372857" y="2007969"/>
            <a:ext cx="3402600" cy="2732100"/>
          </a:xfrm>
          <a:prstGeom prst="rect">
            <a:avLst/>
          </a:prstGeom>
          <a:noFill/>
          <a:ln>
            <a:noFill/>
          </a:ln>
        </p:spPr>
        <p:txBody>
          <a:bodyPr spcFirstLastPara="1" wrap="square" lIns="0" tIns="0" rIns="0" bIns="0" anchor="t" anchorCtr="0">
            <a:noAutofit/>
          </a:bodyPr>
          <a:lstStyle/>
          <a:p>
            <a:pPr marL="231775" marR="0" lvl="0" indent="-231775" algn="l" rtl="0">
              <a:spcBef>
                <a:spcPts val="0"/>
              </a:spcBef>
              <a:spcAft>
                <a:spcPts val="0"/>
              </a:spcAft>
              <a:buClrTx/>
              <a:buSzPts val="1400"/>
              <a:buFont typeface="Arial"/>
              <a:buChar char="•"/>
            </a:pPr>
            <a:r>
              <a:rPr lang="en-US" b="0"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Bright</a:t>
            </a:r>
            <a:endParaRPr>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b="0"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Warm</a:t>
            </a:r>
            <a:endParaRPr>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b="0"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Friendly</a:t>
            </a:r>
            <a:endParaRPr>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b="0"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Focused</a:t>
            </a:r>
            <a:endParaRPr>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b="0"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Intelligent</a:t>
            </a:r>
            <a:endParaRPr>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b="0"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Decisive</a:t>
            </a:r>
            <a:endParaRPr>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b="0"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Natural leader</a:t>
            </a:r>
            <a:endParaRPr>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b="0"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Strong digestion</a:t>
            </a:r>
            <a:endParaRPr>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b="0"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Passionate</a:t>
            </a:r>
            <a:endParaRPr>
              <a:solidFill>
                <a:srgbClr val="001232"/>
              </a:solidFill>
              <a:latin typeface="Verdana" panose="020B0604030504040204" pitchFamily="34" charset="0"/>
              <a:ea typeface="Verdana" panose="020B0604030504040204" pitchFamily="34" charset="0"/>
              <a:cs typeface="Verdana" panose="020B0604030504040204" pitchFamily="34" charset="0"/>
            </a:endParaRPr>
          </a:p>
        </p:txBody>
      </p:sp>
      <p:sp>
        <p:nvSpPr>
          <p:cNvPr id="409" name="Google Shape;409;p13"/>
          <p:cNvSpPr txBox="1"/>
          <p:nvPr/>
        </p:nvSpPr>
        <p:spPr>
          <a:xfrm>
            <a:off x="8221896" y="1569057"/>
            <a:ext cx="3402600" cy="329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Tx/>
              <a:buSzPts val="1500"/>
              <a:buFont typeface="Calibri"/>
              <a:buNone/>
            </a:pPr>
            <a:r>
              <a:rPr lang="en-US" b="1"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Montserrat"/>
              </a:rPr>
              <a:t>IMBALANCED</a:t>
            </a:r>
            <a:endParaRPr>
              <a:solidFill>
                <a:srgbClr val="001232"/>
              </a:solidFill>
              <a:latin typeface="Verdana" panose="020B0604030504040204" pitchFamily="34" charset="0"/>
              <a:ea typeface="Verdana" panose="020B0604030504040204" pitchFamily="34" charset="0"/>
              <a:cs typeface="Verdana" panose="020B0604030504040204" pitchFamily="34" charset="0"/>
            </a:endParaRPr>
          </a:p>
        </p:txBody>
      </p:sp>
      <p:sp>
        <p:nvSpPr>
          <p:cNvPr id="410" name="Google Shape;410;p13"/>
          <p:cNvSpPr txBox="1"/>
          <p:nvPr/>
        </p:nvSpPr>
        <p:spPr>
          <a:xfrm>
            <a:off x="8319864" y="2007969"/>
            <a:ext cx="3402600" cy="2732100"/>
          </a:xfrm>
          <a:prstGeom prst="rect">
            <a:avLst/>
          </a:prstGeom>
          <a:noFill/>
          <a:ln>
            <a:noFill/>
          </a:ln>
        </p:spPr>
        <p:txBody>
          <a:bodyPr spcFirstLastPara="1" wrap="square" lIns="0" tIns="0" rIns="0" bIns="0" anchor="t" anchorCtr="0">
            <a:noAutofit/>
          </a:bodyPr>
          <a:lstStyle/>
          <a:p>
            <a:pPr marL="231775" marR="0" lvl="0" indent="-231775" algn="l" rtl="0">
              <a:spcBef>
                <a:spcPts val="0"/>
              </a:spcBef>
              <a:spcAft>
                <a:spcPts val="0"/>
              </a:spcAft>
              <a:buClrTx/>
              <a:buSzPts val="1400"/>
              <a:buFont typeface="Arial"/>
              <a:buChar char="•"/>
            </a:pPr>
            <a:r>
              <a:rPr lang="en-US" b="0"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Angry</a:t>
            </a:r>
            <a:endParaRPr>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b="0"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Irritable</a:t>
            </a:r>
            <a:endParaRPr>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b="0"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Excessively critical</a:t>
            </a:r>
            <a:endParaRPr>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b="0"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Judgmental</a:t>
            </a:r>
            <a:endParaRPr>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b="0"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Aggressive</a:t>
            </a:r>
            <a:endParaRPr>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b="0"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Skin rashes</a:t>
            </a:r>
            <a:endParaRPr>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b="0"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Inflammation</a:t>
            </a:r>
            <a:endParaRPr>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b="0"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Indigestion</a:t>
            </a:r>
            <a:endParaRPr>
              <a:solidFill>
                <a:srgbClr val="001232"/>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Google Shape;361;p10">
            <a:extLst>
              <a:ext uri="{FF2B5EF4-FFF2-40B4-BE49-F238E27FC236}">
                <a16:creationId xmlns:a16="http://schemas.microsoft.com/office/drawing/2014/main" id="{ABA0F5D0-C846-7440-B480-09B0D604DD39}"/>
              </a:ext>
            </a:extLst>
          </p:cNvPr>
          <p:cNvSpPr txBox="1">
            <a:spLocks/>
          </p:cNvSpPr>
          <p:nvPr/>
        </p:nvSpPr>
        <p:spPr>
          <a:xfrm>
            <a:off x="609600" y="3114497"/>
            <a:ext cx="2861700" cy="59989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500"/>
            </a:pPr>
            <a:r>
              <a:rPr lang="en-US" dirty="0">
                <a:solidFill>
                  <a:srgbClr val="001232"/>
                </a:solidFill>
                <a:latin typeface="Verdana" panose="020B0604030504040204" pitchFamily="34" charset="0"/>
                <a:ea typeface="Verdana" panose="020B0604030504040204" pitchFamily="34" charset="0"/>
                <a:cs typeface="Verdana" panose="020B0604030504040204" pitchFamily="34" charset="0"/>
                <a:sym typeface="Montserrat"/>
              </a:rPr>
              <a:t>Fiery in Nature</a:t>
            </a:r>
            <a:endParaRPr lang="en-US" dirty="0">
              <a:solidFill>
                <a:srgbClr val="001232"/>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 Placeholder 1">
            <a:extLst>
              <a:ext uri="{FF2B5EF4-FFF2-40B4-BE49-F238E27FC236}">
                <a16:creationId xmlns:a16="http://schemas.microsoft.com/office/drawing/2014/main" id="{62C27BA8-0045-914B-BFD2-84259397C73E}"/>
              </a:ext>
            </a:extLst>
          </p:cNvPr>
          <p:cNvSpPr txBox="1">
            <a:spLocks/>
          </p:cNvSpPr>
          <p:nvPr/>
        </p:nvSpPr>
        <p:spPr>
          <a:xfrm>
            <a:off x="609600" y="2514600"/>
            <a:ext cx="1544152" cy="599897"/>
          </a:xfrm>
          <a:prstGeom prst="rect">
            <a:avLst/>
          </a:prstGeom>
        </p:spPr>
        <p:txBody>
          <a:bodyPr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solidFill>
                  <a:srgbClr val="001232"/>
                </a:solidFill>
                <a:latin typeface="Verdana" panose="020B0604030504040204" pitchFamily="34" charset="0"/>
                <a:ea typeface="Verdana" panose="020B0604030504040204" pitchFamily="34" charset="0"/>
                <a:cs typeface="Verdana" panose="020B0604030504040204" pitchFamily="34" charset="0"/>
              </a:rPr>
              <a:t>Pitta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8" name="Google Shape;418;p14"/>
          <p:cNvSpPr txBox="1">
            <a:spLocks noGrp="1"/>
          </p:cNvSpPr>
          <p:nvPr>
            <p:ph type="body" idx="4294967295"/>
          </p:nvPr>
        </p:nvSpPr>
        <p:spPr>
          <a:xfrm>
            <a:off x="5334845" y="727460"/>
            <a:ext cx="1848300" cy="32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Tx/>
              <a:buSzPts val="1500"/>
              <a:buNone/>
            </a:pPr>
            <a:r>
              <a:rPr lang="en-US" b="1" dirty="0">
                <a:solidFill>
                  <a:srgbClr val="001232"/>
                </a:solidFill>
                <a:latin typeface="Verdana" panose="020B0604030504040204" pitchFamily="34" charset="0"/>
                <a:ea typeface="Verdana" panose="020B0604030504040204" pitchFamily="34" charset="0"/>
                <a:cs typeface="Verdana" panose="020B0604030504040204" pitchFamily="34" charset="0"/>
              </a:rPr>
              <a:t>QUALITIES</a:t>
            </a:r>
            <a:endParaRPr b="1" dirty="0">
              <a:solidFill>
                <a:srgbClr val="001232"/>
              </a:solidFill>
              <a:latin typeface="Verdana" panose="020B0604030504040204" pitchFamily="34" charset="0"/>
              <a:ea typeface="Verdana" panose="020B0604030504040204" pitchFamily="34" charset="0"/>
              <a:cs typeface="Verdana" panose="020B0604030504040204" pitchFamily="34" charset="0"/>
            </a:endParaRPr>
          </a:p>
        </p:txBody>
      </p:sp>
      <p:sp>
        <p:nvSpPr>
          <p:cNvPr id="419" name="Google Shape;419;p14"/>
          <p:cNvSpPr txBox="1">
            <a:spLocks noGrp="1"/>
          </p:cNvSpPr>
          <p:nvPr>
            <p:ph type="body" idx="4294967295"/>
          </p:nvPr>
        </p:nvSpPr>
        <p:spPr>
          <a:xfrm>
            <a:off x="5454588" y="1186692"/>
            <a:ext cx="1848300" cy="2919000"/>
          </a:xfrm>
          <a:prstGeom prst="rect">
            <a:avLst/>
          </a:prstGeom>
          <a:noFill/>
          <a:ln>
            <a:noFill/>
          </a:ln>
        </p:spPr>
        <p:txBody>
          <a:bodyPr spcFirstLastPara="1" wrap="square" lIns="0" tIns="0" rIns="0" bIns="0" anchor="t" anchorCtr="0">
            <a:noAutofit/>
          </a:bodyPr>
          <a:lstStyle/>
          <a:p>
            <a:pPr marL="231775" marR="0" lvl="0" indent="-231775" algn="l" rtl="0">
              <a:spcBef>
                <a:spcPts val="0"/>
              </a:spcBef>
              <a:spcAft>
                <a:spcPts val="0"/>
              </a:spcAft>
              <a:buClrTx/>
              <a:buSzPts val="1400"/>
              <a:buFont typeface="Arial"/>
              <a:buChar char="•"/>
            </a:pPr>
            <a:r>
              <a:rPr lang="en-US" dirty="0">
                <a:solidFill>
                  <a:srgbClr val="001232"/>
                </a:solidFill>
                <a:latin typeface="Verdana" panose="020B0604030504040204" pitchFamily="34" charset="0"/>
                <a:ea typeface="Verdana" panose="020B0604030504040204" pitchFamily="34" charset="0"/>
                <a:cs typeface="Verdana" panose="020B0604030504040204" pitchFamily="34" charset="0"/>
              </a:rPr>
              <a:t>Cold</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dirty="0">
                <a:solidFill>
                  <a:srgbClr val="001232"/>
                </a:solidFill>
                <a:latin typeface="Verdana" panose="020B0604030504040204" pitchFamily="34" charset="0"/>
                <a:ea typeface="Verdana" panose="020B0604030504040204" pitchFamily="34" charset="0"/>
                <a:cs typeface="Verdana" panose="020B0604030504040204" pitchFamily="34" charset="0"/>
              </a:rPr>
              <a:t>Heavy</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dirty="0">
                <a:solidFill>
                  <a:srgbClr val="001232"/>
                </a:solidFill>
                <a:latin typeface="Verdana" panose="020B0604030504040204" pitchFamily="34" charset="0"/>
                <a:ea typeface="Verdana" panose="020B0604030504040204" pitchFamily="34" charset="0"/>
                <a:cs typeface="Verdana" panose="020B0604030504040204" pitchFamily="34" charset="0"/>
              </a:rPr>
              <a:t>Solid</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dirty="0">
                <a:solidFill>
                  <a:srgbClr val="001232"/>
                </a:solidFill>
                <a:latin typeface="Verdana" panose="020B0604030504040204" pitchFamily="34" charset="0"/>
                <a:ea typeface="Verdana" panose="020B0604030504040204" pitchFamily="34" charset="0"/>
                <a:cs typeface="Verdana" panose="020B0604030504040204" pitchFamily="34" charset="0"/>
              </a:rPr>
              <a:t>Stable</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dirty="0">
                <a:solidFill>
                  <a:srgbClr val="001232"/>
                </a:solidFill>
                <a:latin typeface="Verdana" panose="020B0604030504040204" pitchFamily="34" charset="0"/>
                <a:ea typeface="Verdana" panose="020B0604030504040204" pitchFamily="34" charset="0"/>
                <a:cs typeface="Verdana" panose="020B0604030504040204" pitchFamily="34" charset="0"/>
              </a:rPr>
              <a:t>Smooth</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dirty="0">
                <a:solidFill>
                  <a:srgbClr val="001232"/>
                </a:solidFill>
                <a:latin typeface="Verdana" panose="020B0604030504040204" pitchFamily="34" charset="0"/>
                <a:ea typeface="Verdana" panose="020B0604030504040204" pitchFamily="34" charset="0"/>
                <a:cs typeface="Verdana" panose="020B0604030504040204" pitchFamily="34" charset="0"/>
              </a:rPr>
              <a:t>Oily</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dirty="0">
                <a:solidFill>
                  <a:srgbClr val="001232"/>
                </a:solidFill>
                <a:latin typeface="Verdana" panose="020B0604030504040204" pitchFamily="34" charset="0"/>
                <a:ea typeface="Verdana" panose="020B0604030504040204" pitchFamily="34" charset="0"/>
                <a:cs typeface="Verdana" panose="020B0604030504040204" pitchFamily="34" charset="0"/>
              </a:rPr>
              <a:t>Slow</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dirty="0">
                <a:solidFill>
                  <a:srgbClr val="001232"/>
                </a:solidFill>
                <a:latin typeface="Verdana" panose="020B0604030504040204" pitchFamily="34" charset="0"/>
                <a:ea typeface="Verdana" panose="020B0604030504040204" pitchFamily="34" charset="0"/>
                <a:cs typeface="Verdana" panose="020B0604030504040204" pitchFamily="34" charset="0"/>
              </a:rPr>
              <a:t>Steady</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dirty="0">
                <a:solidFill>
                  <a:srgbClr val="001232"/>
                </a:solidFill>
                <a:latin typeface="Verdana" panose="020B0604030504040204" pitchFamily="34" charset="0"/>
                <a:ea typeface="Verdana" panose="020B0604030504040204" pitchFamily="34" charset="0"/>
                <a:cs typeface="Verdana" panose="020B0604030504040204" pitchFamily="34" charset="0"/>
              </a:rPr>
              <a:t>Soft</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p:txBody>
      </p:sp>
      <p:sp>
        <p:nvSpPr>
          <p:cNvPr id="420" name="Google Shape;420;p14"/>
          <p:cNvSpPr txBox="1"/>
          <p:nvPr/>
        </p:nvSpPr>
        <p:spPr>
          <a:xfrm>
            <a:off x="5334842" y="4786920"/>
            <a:ext cx="1848300" cy="329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500"/>
              <a:buFont typeface="Calibri"/>
              <a:buNone/>
            </a:pPr>
            <a:r>
              <a:rPr lang="en-US" sz="1500" b="1" i="0" u="none" strike="noStrike" cap="none">
                <a:solidFill>
                  <a:schemeClr val="dk1"/>
                </a:solidFill>
                <a:latin typeface="Montserrat"/>
                <a:ea typeface="Montserrat"/>
                <a:cs typeface="Montserrat"/>
                <a:sym typeface="Montserrat"/>
              </a:rPr>
              <a:t>ELEMENTS</a:t>
            </a:r>
            <a:endParaRPr/>
          </a:p>
        </p:txBody>
      </p:sp>
      <p:sp>
        <p:nvSpPr>
          <p:cNvPr id="422" name="Google Shape;422;p14"/>
          <p:cNvSpPr txBox="1"/>
          <p:nvPr/>
        </p:nvSpPr>
        <p:spPr>
          <a:xfrm>
            <a:off x="7904919" y="727460"/>
            <a:ext cx="3402600" cy="329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Tx/>
              <a:buSzPts val="1500"/>
              <a:buFont typeface="Calibri"/>
              <a:buNone/>
            </a:pPr>
            <a:r>
              <a:rPr lang="en-US" sz="1500" b="1"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Montserrat"/>
              </a:rPr>
              <a:t>CHARACTERISTICS</a:t>
            </a:r>
            <a:endParaRPr>
              <a:solidFill>
                <a:srgbClr val="001232"/>
              </a:solidFill>
              <a:latin typeface="Verdana" panose="020B0604030504040204" pitchFamily="34" charset="0"/>
              <a:ea typeface="Verdana" panose="020B0604030504040204" pitchFamily="34" charset="0"/>
              <a:cs typeface="Verdana" panose="020B0604030504040204" pitchFamily="34" charset="0"/>
            </a:endParaRPr>
          </a:p>
        </p:txBody>
      </p:sp>
      <p:sp>
        <p:nvSpPr>
          <p:cNvPr id="423" name="Google Shape;423;p14"/>
          <p:cNvSpPr txBox="1"/>
          <p:nvPr/>
        </p:nvSpPr>
        <p:spPr>
          <a:xfrm>
            <a:off x="8035543" y="1166372"/>
            <a:ext cx="3402600" cy="3163200"/>
          </a:xfrm>
          <a:prstGeom prst="rect">
            <a:avLst/>
          </a:prstGeom>
          <a:noFill/>
          <a:ln>
            <a:noFill/>
          </a:ln>
        </p:spPr>
        <p:txBody>
          <a:bodyPr spcFirstLastPara="1" wrap="square" lIns="0" tIns="0" rIns="0" bIns="0" anchor="t" anchorCtr="0">
            <a:noAutofit/>
          </a:bodyPr>
          <a:lstStyle/>
          <a:p>
            <a:pPr marL="231775" marR="0" lvl="0" indent="-231775" algn="l" rtl="0">
              <a:spcBef>
                <a:spcPts val="0"/>
              </a:spcBef>
              <a:spcAft>
                <a:spcPts val="0"/>
              </a:spcAft>
              <a:buClrTx/>
              <a:buSzPts val="1400"/>
              <a:buFont typeface="Arial"/>
              <a:buChar char="•"/>
            </a:pPr>
            <a:r>
              <a:rPr lang="en-US" sz="1400" b="0"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Heavyset</a:t>
            </a:r>
            <a:endParaRPr>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sz="1400" b="0"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Smooth skin and thick hair</a:t>
            </a:r>
            <a:endParaRPr>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sz="1400" b="0"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Deep sound sleep </a:t>
            </a:r>
            <a:endParaRPr>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sz="1400" b="0"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Slow moving</a:t>
            </a:r>
            <a:endParaRPr>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sz="1400" b="0"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Good stamina</a:t>
            </a:r>
            <a:endParaRPr>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sz="1400" b="0"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Easygoing</a:t>
            </a:r>
            <a:endParaRPr>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sz="1400" b="0"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Methodical, thoughtful nature</a:t>
            </a:r>
            <a:endParaRPr>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sz="1400" b="0"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Detail oriented</a:t>
            </a:r>
            <a:endParaRPr>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sz="1400" b="0"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Enjoys routine</a:t>
            </a:r>
            <a:endParaRPr>
              <a:solidFill>
                <a:srgbClr val="001232"/>
              </a:solidFill>
              <a:latin typeface="Verdana" panose="020B0604030504040204" pitchFamily="34" charset="0"/>
              <a:ea typeface="Verdana" panose="020B0604030504040204" pitchFamily="34" charset="0"/>
              <a:cs typeface="Verdana" panose="020B0604030504040204" pitchFamily="34" charset="0"/>
            </a:endParaRPr>
          </a:p>
        </p:txBody>
      </p:sp>
      <p:pic>
        <p:nvPicPr>
          <p:cNvPr id="425" name="Google Shape;425;p14" descr="A picture containing large, green, water, blue&#10;&#10;Description automatically generated"/>
          <p:cNvPicPr preferRelativeResize="0"/>
          <p:nvPr/>
        </p:nvPicPr>
        <p:blipFill rotWithShape="1">
          <a:blip r:embed="rId3">
            <a:alphaModFix/>
          </a:blip>
          <a:srcRect/>
          <a:stretch/>
        </p:blipFill>
        <p:spPr>
          <a:xfrm>
            <a:off x="6433198" y="5340808"/>
            <a:ext cx="943887" cy="943888"/>
          </a:xfrm>
          <a:prstGeom prst="rect">
            <a:avLst/>
          </a:prstGeom>
          <a:noFill/>
          <a:ln>
            <a:noFill/>
          </a:ln>
        </p:spPr>
      </p:pic>
      <p:pic>
        <p:nvPicPr>
          <p:cNvPr id="426" name="Google Shape;426;p14" descr="A picture containing sitting, glass&#10;&#10;Description automatically generated"/>
          <p:cNvPicPr preferRelativeResize="0"/>
          <p:nvPr/>
        </p:nvPicPr>
        <p:blipFill rotWithShape="1">
          <a:blip r:embed="rId4">
            <a:alphaModFix/>
          </a:blip>
          <a:srcRect/>
          <a:stretch/>
        </p:blipFill>
        <p:spPr>
          <a:xfrm>
            <a:off x="5334842" y="5340808"/>
            <a:ext cx="943888" cy="943888"/>
          </a:xfrm>
          <a:prstGeom prst="rect">
            <a:avLst/>
          </a:prstGeom>
          <a:noFill/>
          <a:ln>
            <a:noFill/>
          </a:ln>
        </p:spPr>
      </p:pic>
      <p:sp>
        <p:nvSpPr>
          <p:cNvPr id="14" name="Google Shape;361;p10">
            <a:extLst>
              <a:ext uri="{FF2B5EF4-FFF2-40B4-BE49-F238E27FC236}">
                <a16:creationId xmlns:a16="http://schemas.microsoft.com/office/drawing/2014/main" id="{5135DB0B-B6CF-7A45-B1EA-2F8A6F5B5470}"/>
              </a:ext>
            </a:extLst>
          </p:cNvPr>
          <p:cNvSpPr txBox="1">
            <a:spLocks/>
          </p:cNvSpPr>
          <p:nvPr/>
        </p:nvSpPr>
        <p:spPr>
          <a:xfrm>
            <a:off x="609600" y="3114497"/>
            <a:ext cx="2861700" cy="59989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500"/>
            </a:pPr>
            <a:r>
              <a:rPr lang="en-US" dirty="0">
                <a:solidFill>
                  <a:srgbClr val="001232"/>
                </a:solidFill>
                <a:latin typeface="Verdana" panose="020B0604030504040204" pitchFamily="34" charset="0"/>
                <a:ea typeface="Verdana" panose="020B0604030504040204" pitchFamily="34" charset="0"/>
                <a:cs typeface="Verdana" panose="020B0604030504040204" pitchFamily="34" charset="0"/>
                <a:sym typeface="Montserrat"/>
              </a:rPr>
              <a:t>Primary Functions:</a:t>
            </a:r>
          </a:p>
          <a:p>
            <a:pPr>
              <a:buClr>
                <a:schemeClr val="dk1"/>
              </a:buClr>
              <a:buSzPts val="1500"/>
            </a:pPr>
            <a:r>
              <a:rPr lang="en-US" dirty="0">
                <a:solidFill>
                  <a:srgbClr val="001232"/>
                </a:solidFill>
                <a:latin typeface="Verdana" panose="020B0604030504040204" pitchFamily="34" charset="0"/>
                <a:ea typeface="Verdana" panose="020B0604030504040204" pitchFamily="34" charset="0"/>
                <a:cs typeface="Verdana" panose="020B0604030504040204" pitchFamily="34" charset="0"/>
                <a:sym typeface="Montserrat"/>
              </a:rPr>
              <a:t>Protection, Structural Integrity</a:t>
            </a:r>
            <a:endParaRPr lang="en-US" dirty="0">
              <a:solidFill>
                <a:srgbClr val="001232"/>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Text Placeholder 1">
            <a:extLst>
              <a:ext uri="{FF2B5EF4-FFF2-40B4-BE49-F238E27FC236}">
                <a16:creationId xmlns:a16="http://schemas.microsoft.com/office/drawing/2014/main" id="{77B69B3C-3061-A241-89BC-EEF4361EC5C1}"/>
              </a:ext>
            </a:extLst>
          </p:cNvPr>
          <p:cNvSpPr txBox="1">
            <a:spLocks/>
          </p:cNvSpPr>
          <p:nvPr/>
        </p:nvSpPr>
        <p:spPr>
          <a:xfrm>
            <a:off x="609600" y="2514600"/>
            <a:ext cx="1544152" cy="599897"/>
          </a:xfrm>
          <a:prstGeom prst="rect">
            <a:avLst/>
          </a:prstGeom>
        </p:spPr>
        <p:txBody>
          <a:bodyPr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err="1">
                <a:solidFill>
                  <a:srgbClr val="001232"/>
                </a:solidFill>
                <a:latin typeface="Verdana" panose="020B0604030504040204" pitchFamily="34" charset="0"/>
                <a:ea typeface="Verdana" panose="020B0604030504040204" pitchFamily="34" charset="0"/>
                <a:cs typeface="Verdana" panose="020B0604030504040204" pitchFamily="34" charset="0"/>
              </a:rPr>
              <a:t>Kapha</a:t>
            </a:r>
            <a:endParaRPr lang="en-US" sz="2400" b="1" dirty="0">
              <a:solidFill>
                <a:srgbClr val="001232"/>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5" name="Google Shape;435;p15"/>
          <p:cNvSpPr txBox="1"/>
          <p:nvPr/>
        </p:nvSpPr>
        <p:spPr>
          <a:xfrm>
            <a:off x="5264003" y="1340457"/>
            <a:ext cx="3402600" cy="329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500"/>
              <a:buFont typeface="Calibri"/>
              <a:buNone/>
            </a:pPr>
            <a:r>
              <a:rPr lang="en-US" sz="1500" b="1"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Montserrat"/>
              </a:rPr>
              <a:t>BALANCED</a:t>
            </a:r>
            <a:endParaRPr>
              <a:solidFill>
                <a:srgbClr val="001232"/>
              </a:solidFill>
              <a:latin typeface="Verdana" panose="020B0604030504040204" pitchFamily="34" charset="0"/>
              <a:ea typeface="Verdana" panose="020B0604030504040204" pitchFamily="34" charset="0"/>
              <a:cs typeface="Verdana" panose="020B0604030504040204" pitchFamily="34" charset="0"/>
            </a:endParaRPr>
          </a:p>
        </p:txBody>
      </p:sp>
      <p:sp>
        <p:nvSpPr>
          <p:cNvPr id="436" name="Google Shape;436;p15"/>
          <p:cNvSpPr txBox="1"/>
          <p:nvPr/>
        </p:nvSpPr>
        <p:spPr>
          <a:xfrm>
            <a:off x="5361971" y="1779368"/>
            <a:ext cx="2313506" cy="3637583"/>
          </a:xfrm>
          <a:prstGeom prst="rect">
            <a:avLst/>
          </a:prstGeom>
          <a:noFill/>
          <a:ln>
            <a:noFill/>
          </a:ln>
        </p:spPr>
        <p:txBody>
          <a:bodyPr spcFirstLastPara="1" wrap="square" lIns="0" tIns="0" rIns="0" bIns="0" anchor="t" anchorCtr="0">
            <a:noAutofit/>
          </a:bodyPr>
          <a:lstStyle/>
          <a:p>
            <a:pPr marL="231775" marR="0" lvl="0" indent="-231775" algn="l" rtl="0">
              <a:spcBef>
                <a:spcPts val="0"/>
              </a:spcBef>
              <a:spcAft>
                <a:spcPts val="0"/>
              </a:spcAft>
              <a:buClrTx/>
              <a:buSzPts val="1400"/>
              <a:buFont typeface="Arial"/>
              <a:buChar char="•"/>
            </a:pPr>
            <a:r>
              <a:rPr lang="en-US" sz="1400" b="0"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Steady</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sz="1400" b="0"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Consistent</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sz="1400" b="0"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Loyal</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sz="1400" b="0"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Strong</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sz="1400" b="0"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Grounded</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sz="1400" b="0"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Supportive</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sz="1400" b="0"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Loving</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sz="1400" b="0"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Content</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sz="1400" b="0"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Calm</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sz="1400" b="0"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Patient</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p:txBody>
      </p:sp>
      <p:sp>
        <p:nvSpPr>
          <p:cNvPr id="437" name="Google Shape;437;p15"/>
          <p:cNvSpPr txBox="1"/>
          <p:nvPr/>
        </p:nvSpPr>
        <p:spPr>
          <a:xfrm>
            <a:off x="8221896" y="1340457"/>
            <a:ext cx="3402600" cy="329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500"/>
              <a:buFont typeface="Calibri"/>
              <a:buNone/>
            </a:pPr>
            <a:r>
              <a:rPr lang="en-US" sz="1500" b="1"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Montserrat"/>
              </a:rPr>
              <a:t>IMBALANCED</a:t>
            </a:r>
            <a:endParaRPr>
              <a:solidFill>
                <a:srgbClr val="001232"/>
              </a:solidFill>
              <a:latin typeface="Verdana" panose="020B0604030504040204" pitchFamily="34" charset="0"/>
              <a:ea typeface="Verdana" panose="020B0604030504040204" pitchFamily="34" charset="0"/>
              <a:cs typeface="Verdana" panose="020B0604030504040204" pitchFamily="34" charset="0"/>
            </a:endParaRPr>
          </a:p>
        </p:txBody>
      </p:sp>
      <p:sp>
        <p:nvSpPr>
          <p:cNvPr id="438" name="Google Shape;438;p15"/>
          <p:cNvSpPr txBox="1"/>
          <p:nvPr/>
        </p:nvSpPr>
        <p:spPr>
          <a:xfrm>
            <a:off x="8322798" y="1779369"/>
            <a:ext cx="3078265" cy="3738174"/>
          </a:xfrm>
          <a:prstGeom prst="rect">
            <a:avLst/>
          </a:prstGeom>
          <a:noFill/>
          <a:ln>
            <a:noFill/>
          </a:ln>
        </p:spPr>
        <p:txBody>
          <a:bodyPr spcFirstLastPara="1" wrap="square" lIns="0" tIns="0" rIns="0" bIns="0" anchor="t" anchorCtr="0">
            <a:noAutofit/>
          </a:bodyPr>
          <a:lstStyle/>
          <a:p>
            <a:pPr marL="231775" marR="0" lvl="0" indent="-231775" algn="l" rtl="0">
              <a:spcBef>
                <a:spcPts val="0"/>
              </a:spcBef>
              <a:spcAft>
                <a:spcPts val="0"/>
              </a:spcAft>
              <a:buClrTx/>
              <a:buSzPts val="1400"/>
              <a:buFont typeface="Arial"/>
              <a:buChar char="•"/>
            </a:pPr>
            <a:r>
              <a:rPr lang="en-US" sz="1400" b="0"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Dull</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sz="1400" b="0"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Inert</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sz="1400" b="0"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Needy</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sz="1400" b="0"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Attached</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sz="1400" b="0"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Congested</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sz="1400" b="0"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Overweight</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sz="1400" b="0"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Complacent</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sz="1400" b="0"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Lethargic</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sz="1400" b="0"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Overly-protective</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sz="1400" b="0"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Resistant to healthy change</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Google Shape;361;p10">
            <a:extLst>
              <a:ext uri="{FF2B5EF4-FFF2-40B4-BE49-F238E27FC236}">
                <a16:creationId xmlns:a16="http://schemas.microsoft.com/office/drawing/2014/main" id="{8E2EF314-B0AD-0041-94FB-6341BEC62B57}"/>
              </a:ext>
            </a:extLst>
          </p:cNvPr>
          <p:cNvSpPr txBox="1">
            <a:spLocks/>
          </p:cNvSpPr>
          <p:nvPr/>
        </p:nvSpPr>
        <p:spPr>
          <a:xfrm>
            <a:off x="609600" y="3114497"/>
            <a:ext cx="2191473" cy="59989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500"/>
            </a:pPr>
            <a:r>
              <a:rPr lang="en-US" dirty="0">
                <a:solidFill>
                  <a:srgbClr val="001232"/>
                </a:solidFill>
                <a:latin typeface="Verdana" panose="020B0604030504040204" pitchFamily="34" charset="0"/>
                <a:ea typeface="Verdana" panose="020B0604030504040204" pitchFamily="34" charset="0"/>
                <a:cs typeface="Verdana" panose="020B0604030504040204" pitchFamily="34" charset="0"/>
                <a:sym typeface="Montserrat"/>
              </a:rPr>
              <a:t>Grounded, unruffled, may resist change</a:t>
            </a:r>
            <a:endParaRPr lang="en-US" dirty="0">
              <a:solidFill>
                <a:srgbClr val="001232"/>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 Placeholder 1">
            <a:extLst>
              <a:ext uri="{FF2B5EF4-FFF2-40B4-BE49-F238E27FC236}">
                <a16:creationId xmlns:a16="http://schemas.microsoft.com/office/drawing/2014/main" id="{9A637023-41EA-6B44-9CA0-FA61BC54C314}"/>
              </a:ext>
            </a:extLst>
          </p:cNvPr>
          <p:cNvSpPr txBox="1">
            <a:spLocks/>
          </p:cNvSpPr>
          <p:nvPr/>
        </p:nvSpPr>
        <p:spPr>
          <a:xfrm>
            <a:off x="609600" y="2514600"/>
            <a:ext cx="1544152" cy="599897"/>
          </a:xfrm>
          <a:prstGeom prst="rect">
            <a:avLst/>
          </a:prstGeom>
        </p:spPr>
        <p:txBody>
          <a:bodyPr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err="1">
                <a:solidFill>
                  <a:srgbClr val="001232"/>
                </a:solidFill>
                <a:latin typeface="Verdana" panose="020B0604030504040204" pitchFamily="34" charset="0"/>
                <a:ea typeface="Verdana" panose="020B0604030504040204" pitchFamily="34" charset="0"/>
                <a:cs typeface="Verdana" panose="020B0604030504040204" pitchFamily="34" charset="0"/>
              </a:rPr>
              <a:t>Kapha</a:t>
            </a:r>
            <a:endParaRPr lang="en-US" sz="2400" b="1" dirty="0">
              <a:solidFill>
                <a:srgbClr val="001232"/>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16"/>
          <p:cNvSpPr/>
          <p:nvPr/>
        </p:nvSpPr>
        <p:spPr>
          <a:xfrm>
            <a:off x="5476919" y="2514600"/>
            <a:ext cx="4497859" cy="2533135"/>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5" name="Google Shape;445;p16"/>
          <p:cNvSpPr/>
          <p:nvPr/>
        </p:nvSpPr>
        <p:spPr>
          <a:xfrm>
            <a:off x="620714" y="2514600"/>
            <a:ext cx="4497859" cy="2533135"/>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6" name="Google Shape;446;p16"/>
          <p:cNvSpPr txBox="1">
            <a:spLocks noGrp="1"/>
          </p:cNvSpPr>
          <p:nvPr>
            <p:ph type="body" idx="4294967295"/>
          </p:nvPr>
        </p:nvSpPr>
        <p:spPr>
          <a:xfrm>
            <a:off x="620714" y="1003733"/>
            <a:ext cx="10059010" cy="57150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Tx/>
              <a:buSzPts val="2500"/>
              <a:buNone/>
            </a:pPr>
            <a:r>
              <a:rPr lang="en-US" sz="2400" b="1" dirty="0">
                <a:solidFill>
                  <a:srgbClr val="001232"/>
                </a:solidFill>
                <a:latin typeface="Verdana" panose="020B0604030504040204" pitchFamily="34" charset="0"/>
                <a:ea typeface="Verdana" panose="020B0604030504040204" pitchFamily="34" charset="0"/>
                <a:cs typeface="Verdana" panose="020B0604030504040204" pitchFamily="34" charset="0"/>
              </a:rPr>
              <a:t>Individual Mind-Body Constitution</a:t>
            </a:r>
            <a:endParaRPr sz="2400" b="1" dirty="0">
              <a:solidFill>
                <a:srgbClr val="001232"/>
              </a:solidFill>
              <a:latin typeface="Verdana" panose="020B0604030504040204" pitchFamily="34" charset="0"/>
              <a:ea typeface="Verdana" panose="020B0604030504040204" pitchFamily="34" charset="0"/>
              <a:cs typeface="Verdana" panose="020B0604030504040204" pitchFamily="34" charset="0"/>
            </a:endParaRPr>
          </a:p>
        </p:txBody>
      </p:sp>
      <p:sp>
        <p:nvSpPr>
          <p:cNvPr id="447" name="Google Shape;447;p16"/>
          <p:cNvSpPr txBox="1">
            <a:spLocks noGrp="1"/>
          </p:cNvSpPr>
          <p:nvPr>
            <p:ph type="body" idx="4294967295"/>
          </p:nvPr>
        </p:nvSpPr>
        <p:spPr>
          <a:xfrm>
            <a:off x="967943" y="3462226"/>
            <a:ext cx="3925333" cy="1271654"/>
          </a:xfrm>
          <a:prstGeom prst="rect">
            <a:avLst/>
          </a:prstGeom>
          <a:noFill/>
          <a:ln>
            <a:noFill/>
          </a:ln>
        </p:spPr>
        <p:txBody>
          <a:bodyPr spcFirstLastPara="1" wrap="square" lIns="0" tIns="0" rIns="0" bIns="0" anchor="t" anchorCtr="0">
            <a:noAutofit/>
          </a:bodyPr>
          <a:lstStyle/>
          <a:p>
            <a:pPr marL="231775" marR="0" lvl="0" indent="-231775" algn="l" rtl="0">
              <a:spcBef>
                <a:spcPts val="0"/>
              </a:spcBef>
              <a:spcAft>
                <a:spcPts val="0"/>
              </a:spcAft>
              <a:buClrTx/>
              <a:buSzPts val="1500"/>
              <a:buFont typeface="Arial"/>
              <a:buChar char="•"/>
            </a:pPr>
            <a:r>
              <a:rPr lang="en-US">
                <a:solidFill>
                  <a:srgbClr val="001232"/>
                </a:solidFill>
                <a:latin typeface="Verdana" panose="020B0604030504040204" pitchFamily="34" charset="0"/>
                <a:ea typeface="Verdana" panose="020B0604030504040204" pitchFamily="34" charset="0"/>
                <a:cs typeface="Verdana" panose="020B0604030504040204" pitchFamily="34" charset="0"/>
              </a:rPr>
              <a:t>Individual constitution - determined at conception</a:t>
            </a:r>
            <a:endParaRPr>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500"/>
              <a:buFont typeface="Arial"/>
              <a:buChar char="•"/>
            </a:pPr>
            <a:r>
              <a:rPr lang="en-US">
                <a:solidFill>
                  <a:srgbClr val="001232"/>
                </a:solidFill>
                <a:latin typeface="Verdana" panose="020B0604030504040204" pitchFamily="34" charset="0"/>
                <a:ea typeface="Verdana" panose="020B0604030504040204" pitchFamily="34" charset="0"/>
                <a:cs typeface="Verdana" panose="020B0604030504040204" pitchFamily="34" charset="0"/>
              </a:rPr>
              <a:t>All three doshas are present in everyone, but one or two typically predominate</a:t>
            </a:r>
            <a:endParaRPr>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136525" algn="l" rtl="0">
              <a:spcBef>
                <a:spcPts val="1000"/>
              </a:spcBef>
              <a:spcAft>
                <a:spcPts val="0"/>
              </a:spcAft>
              <a:buClrTx/>
              <a:buSzPts val="1500"/>
              <a:buFont typeface="Arial"/>
              <a:buNone/>
            </a:pPr>
            <a:endParaRPr>
              <a:solidFill>
                <a:srgbClr val="001232"/>
              </a:solidFill>
              <a:latin typeface="Verdana" panose="020B0604030504040204" pitchFamily="34" charset="0"/>
              <a:ea typeface="Verdana" panose="020B0604030504040204" pitchFamily="34" charset="0"/>
              <a:cs typeface="Verdana" panose="020B0604030504040204" pitchFamily="34" charset="0"/>
            </a:endParaRPr>
          </a:p>
        </p:txBody>
      </p:sp>
      <p:sp>
        <p:nvSpPr>
          <p:cNvPr id="449" name="Google Shape;449;p16"/>
          <p:cNvSpPr txBox="1"/>
          <p:nvPr/>
        </p:nvSpPr>
        <p:spPr>
          <a:xfrm>
            <a:off x="609597" y="1575233"/>
            <a:ext cx="4642025" cy="3437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Tx/>
              <a:buSzPts val="1500"/>
              <a:buFont typeface="Arial"/>
              <a:buNone/>
            </a:pPr>
            <a:r>
              <a:rPr lang="en-US" b="0"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Montserrat"/>
              </a:rPr>
              <a:t>Maintaining balance is essential to health</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p:txBody>
      </p:sp>
      <p:sp>
        <p:nvSpPr>
          <p:cNvPr id="450" name="Google Shape;450;p16"/>
          <p:cNvSpPr txBox="1"/>
          <p:nvPr/>
        </p:nvSpPr>
        <p:spPr>
          <a:xfrm>
            <a:off x="881444" y="2752042"/>
            <a:ext cx="3402707" cy="32918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Tx/>
              <a:buSzPts val="1500"/>
              <a:buFont typeface="Calibri"/>
              <a:buNone/>
            </a:pPr>
            <a:r>
              <a:rPr lang="en-US" sz="1500" b="1"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Montserrat"/>
              </a:rPr>
              <a:t>Prakruti</a:t>
            </a:r>
            <a:endParaRPr sz="1500" b="1"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Montserrat"/>
            </a:endParaRPr>
          </a:p>
        </p:txBody>
      </p:sp>
      <p:sp>
        <p:nvSpPr>
          <p:cNvPr id="451" name="Google Shape;451;p16"/>
          <p:cNvSpPr txBox="1"/>
          <p:nvPr/>
        </p:nvSpPr>
        <p:spPr>
          <a:xfrm>
            <a:off x="5824148" y="3462226"/>
            <a:ext cx="3925333" cy="1271654"/>
          </a:xfrm>
          <a:prstGeom prst="rect">
            <a:avLst/>
          </a:prstGeom>
          <a:noFill/>
          <a:ln>
            <a:noFill/>
          </a:ln>
        </p:spPr>
        <p:txBody>
          <a:bodyPr spcFirstLastPara="1" wrap="square" lIns="0" tIns="0" rIns="0" bIns="0" anchor="t" anchorCtr="0">
            <a:noAutofit/>
          </a:bodyPr>
          <a:lstStyle/>
          <a:p>
            <a:pPr marL="231775" marR="0" lvl="0" indent="-231775" algn="l" rtl="0">
              <a:spcBef>
                <a:spcPts val="0"/>
              </a:spcBef>
              <a:spcAft>
                <a:spcPts val="0"/>
              </a:spcAft>
              <a:buClrTx/>
              <a:buSzPts val="1500"/>
              <a:buFont typeface="Arial"/>
              <a:buChar char="•"/>
            </a:pPr>
            <a:r>
              <a:rPr lang="en-US" sz="1500" b="0"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Lato"/>
              </a:rPr>
              <a:t>Current state of balance - now!</a:t>
            </a:r>
            <a:endParaRPr>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500"/>
              <a:buFont typeface="Arial"/>
              <a:buChar char="•"/>
            </a:pPr>
            <a:r>
              <a:rPr lang="en-US" sz="1500" b="0"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Lato"/>
              </a:rPr>
              <a:t>Reflects imbalances that are influenced by experiences and choices</a:t>
            </a:r>
            <a:endParaRPr>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136525" algn="l" rtl="0">
              <a:spcBef>
                <a:spcPts val="1000"/>
              </a:spcBef>
              <a:spcAft>
                <a:spcPts val="0"/>
              </a:spcAft>
              <a:buClrTx/>
              <a:buSzPts val="1500"/>
              <a:buFont typeface="Arial"/>
              <a:buNone/>
            </a:pPr>
            <a:endParaRPr sz="1500" b="0"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Lato"/>
            </a:endParaRPr>
          </a:p>
        </p:txBody>
      </p:sp>
      <p:sp>
        <p:nvSpPr>
          <p:cNvPr id="452" name="Google Shape;452;p16"/>
          <p:cNvSpPr txBox="1"/>
          <p:nvPr/>
        </p:nvSpPr>
        <p:spPr>
          <a:xfrm>
            <a:off x="5737649" y="2752042"/>
            <a:ext cx="3402707" cy="32918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Tx/>
              <a:buSzPts val="1500"/>
              <a:buFont typeface="Calibri"/>
              <a:buNone/>
            </a:pPr>
            <a:r>
              <a:rPr lang="en-US" sz="1500" b="1"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Montserrat"/>
              </a:rPr>
              <a:t>Vikruti</a:t>
            </a:r>
            <a:endParaRPr sz="1500" b="1"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0" name="Rectangle 39">
            <a:extLst>
              <a:ext uri="{FF2B5EF4-FFF2-40B4-BE49-F238E27FC236}">
                <a16:creationId xmlns:a16="http://schemas.microsoft.com/office/drawing/2014/main" id="{5E1566AF-6C3E-2E4F-99D7-388870EEBEAE}"/>
              </a:ext>
            </a:extLst>
          </p:cNvPr>
          <p:cNvSpPr/>
          <p:nvPr/>
        </p:nvSpPr>
        <p:spPr>
          <a:xfrm>
            <a:off x="748497" y="2514600"/>
            <a:ext cx="3218255" cy="22773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ED5599CE-5E01-2F49-9307-02195F5EB8D1}"/>
              </a:ext>
            </a:extLst>
          </p:cNvPr>
          <p:cNvSpPr/>
          <p:nvPr/>
        </p:nvSpPr>
        <p:spPr>
          <a:xfrm>
            <a:off x="4486027" y="2514600"/>
            <a:ext cx="3218255" cy="22773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2A15D8A-6946-A046-841B-11A157AE9985}"/>
              </a:ext>
            </a:extLst>
          </p:cNvPr>
          <p:cNvSpPr/>
          <p:nvPr/>
        </p:nvSpPr>
        <p:spPr>
          <a:xfrm>
            <a:off x="8223558" y="2514598"/>
            <a:ext cx="3218255" cy="22773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2" name="Google Shape;472;p17"/>
          <p:cNvSpPr txBox="1"/>
          <p:nvPr/>
        </p:nvSpPr>
        <p:spPr>
          <a:xfrm>
            <a:off x="1046031" y="3282181"/>
            <a:ext cx="2029431" cy="1078558"/>
          </a:xfrm>
          <a:prstGeom prst="rect">
            <a:avLst/>
          </a:prstGeom>
          <a:noFill/>
          <a:ln>
            <a:noFill/>
          </a:ln>
        </p:spPr>
        <p:txBody>
          <a:bodyPr spcFirstLastPara="1" wrap="square" lIns="91425" tIns="45700" rIns="91425" bIns="45700" anchor="t" anchorCtr="0">
            <a:noAutofit/>
          </a:bodyPr>
          <a:lstStyle/>
          <a:p>
            <a:pPr marL="285750" marR="0" lvl="0" indent="-285750" algn="l" rtl="0">
              <a:spcBef>
                <a:spcPts val="1000"/>
              </a:spcBef>
              <a:spcAft>
                <a:spcPts val="0"/>
              </a:spcAft>
              <a:buClr>
                <a:schemeClr val="dk1"/>
              </a:buClr>
              <a:buSzPts val="1500"/>
              <a:buFont typeface="Arial" panose="020B0604020202020204" pitchFamily="34" charset="0"/>
              <a:buChar char="•"/>
            </a:pPr>
            <a:r>
              <a:rPr lang="en-US" u="none" strike="noStrike" cap="none" dirty="0" err="1">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t>Vata</a:t>
            </a:r>
            <a:r>
              <a:rPr lang="en-US"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t> – </a:t>
            </a:r>
            <a:r>
              <a:rPr lang="en-US" u="none" strike="noStrike" cap="none" dirty="0" err="1">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t>Vata</a:t>
            </a:r>
            <a:endParaRPr lang="en-US"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Montserrat"/>
            </a:endParaRPr>
          </a:p>
          <a:p>
            <a:pPr marL="285750" marR="0" lvl="0" indent="-285750" algn="l" rtl="0">
              <a:spcBef>
                <a:spcPts val="1000"/>
              </a:spcBef>
              <a:spcAft>
                <a:spcPts val="0"/>
              </a:spcAft>
              <a:buClr>
                <a:schemeClr val="dk1"/>
              </a:buClr>
              <a:buSzPts val="1500"/>
              <a:buFont typeface="Arial" panose="020B0604020202020204" pitchFamily="34" charset="0"/>
              <a:buChar char="•"/>
            </a:pPr>
            <a:r>
              <a:rPr lang="en-US" dirty="0" err="1">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t>Vata</a:t>
            </a:r>
            <a:r>
              <a:rPr lang="en-US" dirty="0">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t> – Pitta</a:t>
            </a:r>
          </a:p>
          <a:p>
            <a:pPr marL="285750" marR="0" lvl="0" indent="-285750" algn="l" rtl="0">
              <a:spcBef>
                <a:spcPts val="1000"/>
              </a:spcBef>
              <a:spcAft>
                <a:spcPts val="0"/>
              </a:spcAft>
              <a:buClr>
                <a:schemeClr val="dk1"/>
              </a:buClr>
              <a:buSzPts val="1500"/>
              <a:buFont typeface="Arial" panose="020B0604020202020204" pitchFamily="34" charset="0"/>
              <a:buChar char="•"/>
            </a:pPr>
            <a:r>
              <a:rPr lang="en-US" u="none" strike="noStrike" cap="none" dirty="0" err="1">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t>Vata</a:t>
            </a:r>
            <a:r>
              <a:rPr lang="en-US"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t> – </a:t>
            </a:r>
            <a:r>
              <a:rPr lang="en-US" u="none" strike="noStrike" cap="none" dirty="0" err="1">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t>Kapha</a:t>
            </a:r>
            <a:endParaRPr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Montserrat"/>
            </a:endParaRPr>
          </a:p>
        </p:txBody>
      </p:sp>
      <p:sp>
        <p:nvSpPr>
          <p:cNvPr id="31" name="Google Shape;446;p16">
            <a:extLst>
              <a:ext uri="{FF2B5EF4-FFF2-40B4-BE49-F238E27FC236}">
                <a16:creationId xmlns:a16="http://schemas.microsoft.com/office/drawing/2014/main" id="{DB777037-1F14-7A44-817F-976D57558BAD}"/>
              </a:ext>
            </a:extLst>
          </p:cNvPr>
          <p:cNvSpPr txBox="1">
            <a:spLocks/>
          </p:cNvSpPr>
          <p:nvPr/>
        </p:nvSpPr>
        <p:spPr>
          <a:xfrm>
            <a:off x="631832" y="575407"/>
            <a:ext cx="10059010" cy="571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buClrTx/>
              <a:buSzPts val="2500"/>
            </a:pPr>
            <a:r>
              <a:rPr lang="en-US" sz="2400" b="1" dirty="0">
                <a:solidFill>
                  <a:srgbClr val="001232"/>
                </a:solidFill>
                <a:latin typeface="Verdana" panose="020B0604030504040204" pitchFamily="34" charset="0"/>
                <a:ea typeface="Verdana" panose="020B0604030504040204" pitchFamily="34" charset="0"/>
                <a:cs typeface="Verdana" panose="020B0604030504040204" pitchFamily="34" charset="0"/>
              </a:rPr>
              <a:t>Referring to Mind-Body Constitution</a:t>
            </a:r>
          </a:p>
        </p:txBody>
      </p:sp>
      <p:sp>
        <p:nvSpPr>
          <p:cNvPr id="33" name="Google Shape;472;p17">
            <a:extLst>
              <a:ext uri="{FF2B5EF4-FFF2-40B4-BE49-F238E27FC236}">
                <a16:creationId xmlns:a16="http://schemas.microsoft.com/office/drawing/2014/main" id="{B4C77946-FD69-1C48-8EEA-427F1A5FCE09}"/>
              </a:ext>
            </a:extLst>
          </p:cNvPr>
          <p:cNvSpPr txBox="1"/>
          <p:nvPr/>
        </p:nvSpPr>
        <p:spPr>
          <a:xfrm>
            <a:off x="4762508" y="3282192"/>
            <a:ext cx="2232374" cy="1078558"/>
          </a:xfrm>
          <a:prstGeom prst="rect">
            <a:avLst/>
          </a:prstGeom>
          <a:noFill/>
          <a:ln>
            <a:noFill/>
          </a:ln>
        </p:spPr>
        <p:txBody>
          <a:bodyPr spcFirstLastPara="1" wrap="square" lIns="91425" tIns="45700" rIns="91425" bIns="45700" anchor="t" anchorCtr="0">
            <a:noAutofit/>
          </a:bodyPr>
          <a:lstStyle/>
          <a:p>
            <a:pPr marL="285750" marR="0" lvl="0" indent="-285750" algn="l" rtl="0">
              <a:spcBef>
                <a:spcPts val="1000"/>
              </a:spcBef>
              <a:spcAft>
                <a:spcPts val="0"/>
              </a:spcAft>
              <a:buClr>
                <a:schemeClr val="dk1"/>
              </a:buClr>
              <a:buSzPts val="1500"/>
              <a:buFont typeface="Arial" panose="020B0604020202020204" pitchFamily="34" charset="0"/>
              <a:buChar char="•"/>
            </a:pPr>
            <a:r>
              <a:rPr lang="en-US"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t>Pitta – Pitta</a:t>
            </a:r>
          </a:p>
          <a:p>
            <a:pPr marL="285750" marR="0" lvl="0" indent="-285750" algn="l" rtl="0">
              <a:spcBef>
                <a:spcPts val="1000"/>
              </a:spcBef>
              <a:spcAft>
                <a:spcPts val="0"/>
              </a:spcAft>
              <a:buClr>
                <a:schemeClr val="dk1"/>
              </a:buClr>
              <a:buSzPts val="1500"/>
              <a:buFont typeface="Arial" panose="020B0604020202020204" pitchFamily="34" charset="0"/>
              <a:buChar char="•"/>
            </a:pPr>
            <a:r>
              <a:rPr lang="en-US" dirty="0">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t>Pitta – </a:t>
            </a:r>
            <a:r>
              <a:rPr lang="en-US" dirty="0" err="1">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t>Vata</a:t>
            </a:r>
            <a:endParaRPr lang="en-US" dirty="0">
              <a:solidFill>
                <a:schemeClr val="dk1"/>
              </a:solidFill>
              <a:latin typeface="Verdana" panose="020B0604030504040204" pitchFamily="34" charset="0"/>
              <a:ea typeface="Verdana" panose="020B0604030504040204" pitchFamily="34" charset="0"/>
              <a:cs typeface="Verdana" panose="020B0604030504040204" pitchFamily="34" charset="0"/>
              <a:sym typeface="Montserrat"/>
            </a:endParaRPr>
          </a:p>
          <a:p>
            <a:pPr marL="285750" marR="0" lvl="0" indent="-285750" algn="l" rtl="0">
              <a:spcBef>
                <a:spcPts val="1000"/>
              </a:spcBef>
              <a:spcAft>
                <a:spcPts val="0"/>
              </a:spcAft>
              <a:buClr>
                <a:schemeClr val="dk1"/>
              </a:buClr>
              <a:buSzPts val="1500"/>
              <a:buFont typeface="Arial" panose="020B0604020202020204" pitchFamily="34" charset="0"/>
              <a:buChar char="•"/>
            </a:pPr>
            <a:r>
              <a:rPr lang="en-US"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t>Pitta – </a:t>
            </a:r>
            <a:r>
              <a:rPr lang="en-US" u="none" strike="noStrike" cap="none" dirty="0" err="1">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t>Kapha</a:t>
            </a:r>
            <a:endParaRPr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Montserrat"/>
            </a:endParaRPr>
          </a:p>
        </p:txBody>
      </p:sp>
      <p:sp>
        <p:nvSpPr>
          <p:cNvPr id="34" name="Google Shape;472;p17">
            <a:extLst>
              <a:ext uri="{FF2B5EF4-FFF2-40B4-BE49-F238E27FC236}">
                <a16:creationId xmlns:a16="http://schemas.microsoft.com/office/drawing/2014/main" id="{D2FA5E13-464D-A647-BA20-DE62BBF20264}"/>
              </a:ext>
            </a:extLst>
          </p:cNvPr>
          <p:cNvSpPr txBox="1"/>
          <p:nvPr/>
        </p:nvSpPr>
        <p:spPr>
          <a:xfrm>
            <a:off x="8478444" y="3258598"/>
            <a:ext cx="2232374" cy="1078558"/>
          </a:xfrm>
          <a:prstGeom prst="rect">
            <a:avLst/>
          </a:prstGeom>
          <a:noFill/>
          <a:ln>
            <a:noFill/>
          </a:ln>
        </p:spPr>
        <p:txBody>
          <a:bodyPr spcFirstLastPara="1" wrap="square" lIns="91425" tIns="45700" rIns="91425" bIns="45700" anchor="t" anchorCtr="0">
            <a:noAutofit/>
          </a:bodyPr>
          <a:lstStyle/>
          <a:p>
            <a:pPr marL="285750" marR="0" lvl="0" indent="-285750" algn="l" rtl="0">
              <a:spcBef>
                <a:spcPts val="1000"/>
              </a:spcBef>
              <a:spcAft>
                <a:spcPts val="0"/>
              </a:spcAft>
              <a:buClr>
                <a:schemeClr val="dk1"/>
              </a:buClr>
              <a:buSzPts val="1500"/>
              <a:buFont typeface="Arial" panose="020B0604020202020204" pitchFamily="34" charset="0"/>
              <a:buChar char="•"/>
            </a:pPr>
            <a:r>
              <a:rPr lang="en-US" u="none" strike="noStrike" cap="none" dirty="0" err="1">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t>Kapha</a:t>
            </a:r>
            <a:r>
              <a:rPr lang="en-US"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t> – </a:t>
            </a:r>
            <a:r>
              <a:rPr lang="en-US" u="none" strike="noStrike" cap="none" dirty="0" err="1">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t>Kapha</a:t>
            </a:r>
            <a:endParaRPr lang="en-US"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Montserrat"/>
            </a:endParaRPr>
          </a:p>
          <a:p>
            <a:pPr marL="285750" marR="0" lvl="0" indent="-285750" algn="l" rtl="0">
              <a:spcBef>
                <a:spcPts val="1000"/>
              </a:spcBef>
              <a:spcAft>
                <a:spcPts val="0"/>
              </a:spcAft>
              <a:buClr>
                <a:schemeClr val="dk1"/>
              </a:buClr>
              <a:buSzPts val="1500"/>
              <a:buFont typeface="Arial" panose="020B0604020202020204" pitchFamily="34" charset="0"/>
              <a:buChar char="•"/>
            </a:pPr>
            <a:r>
              <a:rPr lang="en-US" dirty="0" err="1">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t>Kapha</a:t>
            </a:r>
            <a:r>
              <a:rPr lang="en-US" dirty="0">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t> – </a:t>
            </a:r>
            <a:r>
              <a:rPr lang="en-US" dirty="0" err="1">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t>Vata</a:t>
            </a:r>
            <a:endParaRPr lang="en-US" dirty="0">
              <a:solidFill>
                <a:schemeClr val="dk1"/>
              </a:solidFill>
              <a:latin typeface="Verdana" panose="020B0604030504040204" pitchFamily="34" charset="0"/>
              <a:ea typeface="Verdana" panose="020B0604030504040204" pitchFamily="34" charset="0"/>
              <a:cs typeface="Verdana" panose="020B0604030504040204" pitchFamily="34" charset="0"/>
              <a:sym typeface="Montserrat"/>
            </a:endParaRPr>
          </a:p>
          <a:p>
            <a:pPr marL="285750" marR="0" lvl="0" indent="-285750" algn="l" rtl="0">
              <a:spcBef>
                <a:spcPts val="1000"/>
              </a:spcBef>
              <a:spcAft>
                <a:spcPts val="0"/>
              </a:spcAft>
              <a:buClr>
                <a:schemeClr val="dk1"/>
              </a:buClr>
              <a:buSzPts val="1500"/>
              <a:buFont typeface="Arial" panose="020B0604020202020204" pitchFamily="34" charset="0"/>
              <a:buChar char="•"/>
            </a:pPr>
            <a:r>
              <a:rPr lang="en-US" u="none" strike="noStrike" cap="none" dirty="0" err="1">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t>Kapha</a:t>
            </a:r>
            <a:r>
              <a:rPr lang="en-US"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t> – Pitta</a:t>
            </a:r>
            <a:endParaRPr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Montserrat"/>
            </a:endParaRPr>
          </a:p>
        </p:txBody>
      </p:sp>
      <p:sp>
        <p:nvSpPr>
          <p:cNvPr id="35" name="Google Shape;450;p16">
            <a:extLst>
              <a:ext uri="{FF2B5EF4-FFF2-40B4-BE49-F238E27FC236}">
                <a16:creationId xmlns:a16="http://schemas.microsoft.com/office/drawing/2014/main" id="{86F24BD2-31DD-BB49-B261-972BAB4FFE34}"/>
              </a:ext>
            </a:extLst>
          </p:cNvPr>
          <p:cNvSpPr txBox="1"/>
          <p:nvPr/>
        </p:nvSpPr>
        <p:spPr>
          <a:xfrm>
            <a:off x="1068266" y="2824201"/>
            <a:ext cx="1752553" cy="32918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Tx/>
              <a:buSzPts val="1500"/>
              <a:buFont typeface="Calibri"/>
              <a:buNone/>
            </a:pPr>
            <a:r>
              <a:rPr lang="en-US" sz="1500" b="1" i="0" u="none" strike="noStrike" cap="none" dirty="0" err="1">
                <a:solidFill>
                  <a:srgbClr val="001232"/>
                </a:solidFill>
                <a:latin typeface="Verdana" panose="020B0604030504040204" pitchFamily="34" charset="0"/>
                <a:ea typeface="Verdana" panose="020B0604030504040204" pitchFamily="34" charset="0"/>
                <a:cs typeface="Verdana" panose="020B0604030504040204" pitchFamily="34" charset="0"/>
                <a:sym typeface="Montserrat"/>
              </a:rPr>
              <a:t>Vata</a:t>
            </a:r>
            <a:endParaRPr sz="1500" b="1"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Montserrat"/>
            </a:endParaRPr>
          </a:p>
        </p:txBody>
      </p:sp>
      <p:sp>
        <p:nvSpPr>
          <p:cNvPr id="36" name="Google Shape;450;p16">
            <a:extLst>
              <a:ext uri="{FF2B5EF4-FFF2-40B4-BE49-F238E27FC236}">
                <a16:creationId xmlns:a16="http://schemas.microsoft.com/office/drawing/2014/main" id="{A6A0BF76-9891-2048-8F57-7D56FEF8DE19}"/>
              </a:ext>
            </a:extLst>
          </p:cNvPr>
          <p:cNvSpPr txBox="1"/>
          <p:nvPr/>
        </p:nvSpPr>
        <p:spPr>
          <a:xfrm>
            <a:off x="4776352" y="2824212"/>
            <a:ext cx="1927808" cy="32918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Tx/>
              <a:buSzPts val="1500"/>
              <a:buFont typeface="Calibri"/>
              <a:buNone/>
            </a:pPr>
            <a:r>
              <a:rPr lang="en-US" sz="1500" b="1"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Montserrat"/>
              </a:rPr>
              <a:t>Pitta</a:t>
            </a:r>
            <a:endParaRPr sz="1500" b="1"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Montserrat"/>
            </a:endParaRPr>
          </a:p>
        </p:txBody>
      </p:sp>
      <p:sp>
        <p:nvSpPr>
          <p:cNvPr id="37" name="Google Shape;450;p16">
            <a:extLst>
              <a:ext uri="{FF2B5EF4-FFF2-40B4-BE49-F238E27FC236}">
                <a16:creationId xmlns:a16="http://schemas.microsoft.com/office/drawing/2014/main" id="{88225046-5232-414A-B1A3-0845C9101C9F}"/>
              </a:ext>
            </a:extLst>
          </p:cNvPr>
          <p:cNvSpPr txBox="1"/>
          <p:nvPr/>
        </p:nvSpPr>
        <p:spPr>
          <a:xfrm>
            <a:off x="8492288" y="2824201"/>
            <a:ext cx="1927808" cy="32918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Tx/>
              <a:buSzPts val="1500"/>
              <a:buFont typeface="Calibri"/>
              <a:buNone/>
            </a:pPr>
            <a:r>
              <a:rPr lang="en-US" sz="1500" b="1" i="0" u="none" strike="noStrike" cap="none" dirty="0" err="1">
                <a:solidFill>
                  <a:srgbClr val="001232"/>
                </a:solidFill>
                <a:latin typeface="Verdana" panose="020B0604030504040204" pitchFamily="34" charset="0"/>
                <a:ea typeface="Verdana" panose="020B0604030504040204" pitchFamily="34" charset="0"/>
                <a:cs typeface="Verdana" panose="020B0604030504040204" pitchFamily="34" charset="0"/>
                <a:sym typeface="Montserrat"/>
              </a:rPr>
              <a:t>Kapha</a:t>
            </a:r>
            <a:endParaRPr sz="1500" b="1"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1" name="Google Shape;491;p18"/>
          <p:cNvSpPr txBox="1">
            <a:spLocks noGrp="1"/>
          </p:cNvSpPr>
          <p:nvPr>
            <p:ph type="body" idx="4294967295"/>
          </p:nvPr>
        </p:nvSpPr>
        <p:spPr>
          <a:xfrm>
            <a:off x="609600" y="3224783"/>
            <a:ext cx="4160111" cy="2209369"/>
          </a:xfrm>
          <a:prstGeom prst="rect">
            <a:avLst/>
          </a:prstGeom>
          <a:noFill/>
          <a:ln>
            <a:noFill/>
          </a:ln>
        </p:spPr>
        <p:txBody>
          <a:bodyPr spcFirstLastPara="1" wrap="square" lIns="0" tIns="0" rIns="0" bIns="0" anchor="t" anchorCtr="0">
            <a:noAutofit/>
          </a:bodyPr>
          <a:lstStyle/>
          <a:p>
            <a:pPr marL="231775" marR="0" lvl="0" indent="-231775" algn="l" rtl="0">
              <a:spcBef>
                <a:spcPts val="0"/>
              </a:spcBef>
              <a:spcAft>
                <a:spcPts val="0"/>
              </a:spcAft>
              <a:buClrTx/>
              <a:buSzPts val="1500"/>
              <a:buFont typeface="Arial"/>
              <a:buChar char="•"/>
            </a:pPr>
            <a:r>
              <a:rPr lang="en-US" dirty="0">
                <a:solidFill>
                  <a:srgbClr val="001232"/>
                </a:solidFill>
                <a:latin typeface="Verdana" panose="020B0604030504040204" pitchFamily="34" charset="0"/>
                <a:ea typeface="Verdana" panose="020B0604030504040204" pitchFamily="34" charset="0"/>
                <a:cs typeface="Verdana" panose="020B0604030504040204" pitchFamily="34" charset="0"/>
              </a:rPr>
              <a:t>Gathers information about your basic nature</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500"/>
              <a:buFont typeface="Arial"/>
              <a:buChar char="•"/>
            </a:pPr>
            <a:r>
              <a:rPr lang="en-US" dirty="0">
                <a:solidFill>
                  <a:srgbClr val="001232"/>
                </a:solidFill>
                <a:latin typeface="Verdana" panose="020B0604030504040204" pitchFamily="34" charset="0"/>
                <a:ea typeface="Verdana" panose="020B0604030504040204" pitchFamily="34" charset="0"/>
                <a:cs typeface="Verdana" panose="020B0604030504040204" pitchFamily="34" charset="0"/>
              </a:rPr>
              <a:t>Provides proportions of </a:t>
            </a:r>
            <a:r>
              <a:rPr lang="en-US" dirty="0" err="1">
                <a:solidFill>
                  <a:srgbClr val="001232"/>
                </a:solidFill>
                <a:latin typeface="Verdana" panose="020B0604030504040204" pitchFamily="34" charset="0"/>
                <a:ea typeface="Verdana" panose="020B0604030504040204" pitchFamily="34" charset="0"/>
                <a:cs typeface="Verdana" panose="020B0604030504040204" pitchFamily="34" charset="0"/>
              </a:rPr>
              <a:t>Vata</a:t>
            </a:r>
            <a:r>
              <a:rPr lang="en-US" dirty="0">
                <a:solidFill>
                  <a:srgbClr val="001232"/>
                </a:solidFill>
                <a:latin typeface="Verdana" panose="020B0604030504040204" pitchFamily="34" charset="0"/>
                <a:ea typeface="Verdana" panose="020B0604030504040204" pitchFamily="34" charset="0"/>
                <a:cs typeface="Verdana" panose="020B0604030504040204" pitchFamily="34" charset="0"/>
              </a:rPr>
              <a:t>, Pitta, and </a:t>
            </a:r>
            <a:r>
              <a:rPr lang="en-US" dirty="0" err="1">
                <a:solidFill>
                  <a:srgbClr val="001232"/>
                </a:solidFill>
                <a:latin typeface="Verdana" panose="020B0604030504040204" pitchFamily="34" charset="0"/>
                <a:ea typeface="Verdana" panose="020B0604030504040204" pitchFamily="34" charset="0"/>
                <a:cs typeface="Verdana" panose="020B0604030504040204" pitchFamily="34" charset="0"/>
              </a:rPr>
              <a:t>Kapha</a:t>
            </a:r>
            <a:r>
              <a:rPr lang="en-US" dirty="0">
                <a:solidFill>
                  <a:srgbClr val="001232"/>
                </a:solidFill>
                <a:latin typeface="Verdana" panose="020B0604030504040204" pitchFamily="34" charset="0"/>
                <a:ea typeface="Verdana" panose="020B0604030504040204" pitchFamily="34" charset="0"/>
                <a:cs typeface="Verdana" panose="020B0604030504040204" pitchFamily="34" charset="0"/>
              </a:rPr>
              <a:t> at conception</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500"/>
              <a:buFont typeface="Arial"/>
              <a:buChar char="•"/>
            </a:pPr>
            <a:r>
              <a:rPr lang="en-US" dirty="0">
                <a:solidFill>
                  <a:srgbClr val="001232"/>
                </a:solidFill>
                <a:latin typeface="Verdana" panose="020B0604030504040204" pitchFamily="34" charset="0"/>
                <a:ea typeface="Verdana" panose="020B0604030504040204" pitchFamily="34" charset="0"/>
                <a:cs typeface="Verdana" panose="020B0604030504040204" pitchFamily="34" charset="0"/>
              </a:rPr>
              <a:t>Primary </a:t>
            </a:r>
            <a:r>
              <a:rPr lang="en-US" dirty="0" err="1">
                <a:solidFill>
                  <a:srgbClr val="001232"/>
                </a:solidFill>
                <a:latin typeface="Verdana" panose="020B0604030504040204" pitchFamily="34" charset="0"/>
                <a:ea typeface="Verdana" panose="020B0604030504040204" pitchFamily="34" charset="0"/>
                <a:cs typeface="Verdana" panose="020B0604030504040204" pitchFamily="34" charset="0"/>
              </a:rPr>
              <a:t>doshas</a:t>
            </a:r>
            <a:r>
              <a:rPr lang="en-US" dirty="0">
                <a:solidFill>
                  <a:srgbClr val="001232"/>
                </a:solidFill>
                <a:latin typeface="Verdana" panose="020B0604030504040204" pitchFamily="34" charset="0"/>
                <a:ea typeface="Verdana" panose="020B0604030504040204" pitchFamily="34" charset="0"/>
                <a:cs typeface="Verdana" panose="020B0604030504040204" pitchFamily="34" charset="0"/>
              </a:rPr>
              <a:t> and basic nature doesn’t change, but may express themselves differently depending on stage of life or season</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p:txBody>
      </p:sp>
      <p:sp>
        <p:nvSpPr>
          <p:cNvPr id="494" name="Google Shape;494;p18"/>
          <p:cNvSpPr txBox="1"/>
          <p:nvPr/>
        </p:nvSpPr>
        <p:spPr>
          <a:xfrm>
            <a:off x="609597" y="2514600"/>
            <a:ext cx="3402707" cy="32918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500"/>
              <a:buFont typeface="Calibri"/>
              <a:buNone/>
            </a:pPr>
            <a:r>
              <a:rPr lang="en-US" b="1" dirty="0">
                <a:solidFill>
                  <a:srgbClr val="001232"/>
                </a:solidFill>
                <a:latin typeface="Verdana" panose="020B0604030504040204" pitchFamily="34" charset="0"/>
                <a:ea typeface="Verdana" panose="020B0604030504040204" pitchFamily="34" charset="0"/>
                <a:cs typeface="Verdana" panose="020B0604030504040204" pitchFamily="34" charset="0"/>
                <a:sym typeface="Montserrat"/>
              </a:rPr>
              <a:t>Section One</a:t>
            </a:r>
            <a:endParaRPr b="1"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Montserrat"/>
            </a:endParaRPr>
          </a:p>
        </p:txBody>
      </p:sp>
      <p:sp>
        <p:nvSpPr>
          <p:cNvPr id="495" name="Google Shape;495;p18"/>
          <p:cNvSpPr txBox="1"/>
          <p:nvPr/>
        </p:nvSpPr>
        <p:spPr>
          <a:xfrm>
            <a:off x="6294942" y="3224783"/>
            <a:ext cx="4493744" cy="2001025"/>
          </a:xfrm>
          <a:prstGeom prst="rect">
            <a:avLst/>
          </a:prstGeom>
          <a:noFill/>
          <a:ln>
            <a:noFill/>
          </a:ln>
        </p:spPr>
        <p:txBody>
          <a:bodyPr spcFirstLastPara="1" wrap="square" lIns="0" tIns="0" rIns="0" bIns="0" anchor="t" anchorCtr="0">
            <a:noAutofit/>
          </a:bodyPr>
          <a:lstStyle/>
          <a:p>
            <a:pPr marL="231775" marR="0" lvl="0" indent="-231775" algn="l" rtl="0">
              <a:spcBef>
                <a:spcPts val="0"/>
              </a:spcBef>
              <a:spcAft>
                <a:spcPts val="0"/>
              </a:spcAft>
              <a:buClrTx/>
              <a:buSzPts val="1500"/>
              <a:buFont typeface="Arial"/>
              <a:buChar char="•"/>
            </a:pPr>
            <a:r>
              <a:rPr lang="en-US"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Lato"/>
              </a:rPr>
              <a:t>Snapshot of current mind-body state</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500"/>
              <a:buFont typeface="Arial"/>
              <a:buChar char="•"/>
            </a:pPr>
            <a:r>
              <a:rPr lang="en-US" dirty="0">
                <a:solidFill>
                  <a:srgbClr val="001232"/>
                </a:solidFill>
                <a:latin typeface="Verdana" panose="020B0604030504040204" pitchFamily="34" charset="0"/>
                <a:ea typeface="Verdana" panose="020B0604030504040204" pitchFamily="34" charset="0"/>
                <a:cs typeface="Verdana" panose="020B0604030504040204" pitchFamily="34" charset="0"/>
                <a:sym typeface="Lato"/>
              </a:rPr>
              <a:t>Follow r</a:t>
            </a:r>
            <a:r>
              <a:rPr lang="en-US"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Lato"/>
              </a:rPr>
              <a:t>ecommendations </a:t>
            </a:r>
            <a:r>
              <a:rPr lang="en-US" dirty="0">
                <a:solidFill>
                  <a:srgbClr val="001232"/>
                </a:solidFill>
                <a:latin typeface="Verdana" panose="020B0604030504040204" pitchFamily="34" charset="0"/>
                <a:ea typeface="Verdana" panose="020B0604030504040204" pitchFamily="34" charset="0"/>
                <a:cs typeface="Verdana" panose="020B0604030504040204" pitchFamily="34" charset="0"/>
                <a:sym typeface="Lato"/>
              </a:rPr>
              <a:t>corresponding to the highest body and highest mind score to restore balance</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500"/>
              <a:buFont typeface="Arial"/>
              <a:buChar char="•"/>
            </a:pPr>
            <a:r>
              <a:rPr lang="en-US"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Lato"/>
              </a:rPr>
              <a:t>Sense of sight, sound, and smell to balance the mind.  Sense of taste and touch to balance the body</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p:txBody>
      </p:sp>
      <p:sp>
        <p:nvSpPr>
          <p:cNvPr id="496" name="Google Shape;496;p18"/>
          <p:cNvSpPr txBox="1"/>
          <p:nvPr/>
        </p:nvSpPr>
        <p:spPr>
          <a:xfrm>
            <a:off x="6294942" y="2514600"/>
            <a:ext cx="3402707" cy="32918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500"/>
              <a:buFont typeface="Calibri"/>
              <a:buNone/>
            </a:pPr>
            <a:r>
              <a:rPr lang="en-US" b="1">
                <a:solidFill>
                  <a:srgbClr val="001232"/>
                </a:solidFill>
                <a:latin typeface="Verdana" panose="020B0604030504040204" pitchFamily="34" charset="0"/>
                <a:ea typeface="Verdana" panose="020B0604030504040204" pitchFamily="34" charset="0"/>
                <a:cs typeface="Verdana" panose="020B0604030504040204" pitchFamily="34" charset="0"/>
                <a:sym typeface="Montserrat"/>
              </a:rPr>
              <a:t>Section Two</a:t>
            </a:r>
            <a:endParaRPr b="1"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Montserrat"/>
            </a:endParaRPr>
          </a:p>
        </p:txBody>
      </p:sp>
      <p:sp>
        <p:nvSpPr>
          <p:cNvPr id="9" name="Google Shape;446;p16">
            <a:extLst>
              <a:ext uri="{FF2B5EF4-FFF2-40B4-BE49-F238E27FC236}">
                <a16:creationId xmlns:a16="http://schemas.microsoft.com/office/drawing/2014/main" id="{A3BC475A-9E2D-0E44-AC93-0BE682A922DD}"/>
              </a:ext>
            </a:extLst>
          </p:cNvPr>
          <p:cNvSpPr txBox="1">
            <a:spLocks/>
          </p:cNvSpPr>
          <p:nvPr/>
        </p:nvSpPr>
        <p:spPr>
          <a:xfrm>
            <a:off x="620714" y="1003733"/>
            <a:ext cx="5598848" cy="571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buClrTx/>
              <a:buSzPts val="2500"/>
            </a:pPr>
            <a:r>
              <a:rPr lang="en-US" sz="2400" b="1" dirty="0">
                <a:solidFill>
                  <a:srgbClr val="001232"/>
                </a:solidFill>
                <a:latin typeface="Verdana" panose="020B0604030504040204" pitchFamily="34" charset="0"/>
                <a:ea typeface="Verdana" panose="020B0604030504040204" pitchFamily="34" charset="0"/>
                <a:cs typeface="Verdana" panose="020B0604030504040204" pitchFamily="34" charset="0"/>
              </a:rPr>
              <a:t>Mind-Body Questionnaire</a:t>
            </a:r>
          </a:p>
        </p:txBody>
      </p:sp>
      <p:sp>
        <p:nvSpPr>
          <p:cNvPr id="10" name="Google Shape;449;p16">
            <a:extLst>
              <a:ext uri="{FF2B5EF4-FFF2-40B4-BE49-F238E27FC236}">
                <a16:creationId xmlns:a16="http://schemas.microsoft.com/office/drawing/2014/main" id="{99587670-14FD-FB44-9C18-BE7E8491074D}"/>
              </a:ext>
            </a:extLst>
          </p:cNvPr>
          <p:cNvSpPr txBox="1"/>
          <p:nvPr/>
        </p:nvSpPr>
        <p:spPr>
          <a:xfrm>
            <a:off x="609597" y="1575233"/>
            <a:ext cx="4642025" cy="3437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Tx/>
              <a:buSzPts val="1500"/>
              <a:buFont typeface="Arial"/>
              <a:buNone/>
            </a:pPr>
            <a:r>
              <a:rPr lang="en-US" b="0"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Montserrat"/>
              </a:rPr>
              <a:t>Interpreting Your Results</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1" name="Google Shape;521;p21"/>
          <p:cNvSpPr txBox="1">
            <a:spLocks noGrp="1"/>
          </p:cNvSpPr>
          <p:nvPr>
            <p:ph type="body" idx="4294967295"/>
          </p:nvPr>
        </p:nvSpPr>
        <p:spPr>
          <a:xfrm>
            <a:off x="609600" y="1017949"/>
            <a:ext cx="4876800" cy="725487"/>
          </a:xfrm>
          <a:prstGeom prst="rect">
            <a:avLst/>
          </a:prstGeom>
          <a:noFill/>
          <a:ln>
            <a:noFill/>
          </a:ln>
        </p:spPr>
        <p:txBody>
          <a:bodyPr spcFirstLastPara="1" wrap="square" lIns="0" tIns="0" rIns="0" bIns="0" anchor="t" anchorCtr="0">
            <a:noAutofit/>
          </a:bodyPr>
          <a:lstStyle/>
          <a:p>
            <a:pPr marL="0" lvl="0" indent="0" rtl="0">
              <a:lnSpc>
                <a:spcPct val="120000"/>
              </a:lnSpc>
              <a:spcBef>
                <a:spcPts val="0"/>
              </a:spcBef>
              <a:spcAft>
                <a:spcPts val="0"/>
              </a:spcAft>
              <a:buClr>
                <a:schemeClr val="dk1"/>
              </a:buClr>
              <a:buSzPts val="2500"/>
              <a:buNone/>
            </a:pPr>
            <a:r>
              <a:rPr lang="en-US" sz="2400" b="1" dirty="0">
                <a:latin typeface="Verdana" panose="020B0604030504040204" pitchFamily="34" charset="0"/>
                <a:ea typeface="Verdana" panose="020B0604030504040204" pitchFamily="34" charset="0"/>
                <a:cs typeface="Verdana" panose="020B0604030504040204" pitchFamily="34" charset="0"/>
              </a:rPr>
              <a:t>Enlivening Health</a:t>
            </a:r>
            <a:endParaRPr sz="24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Google Shape;508;p19">
            <a:extLst>
              <a:ext uri="{FF2B5EF4-FFF2-40B4-BE49-F238E27FC236}">
                <a16:creationId xmlns:a16="http://schemas.microsoft.com/office/drawing/2014/main" id="{4405AADB-3219-5847-A6BD-D66C29DF2F42}"/>
              </a:ext>
            </a:extLst>
          </p:cNvPr>
          <p:cNvSpPr txBox="1">
            <a:spLocks/>
          </p:cNvSpPr>
          <p:nvPr/>
        </p:nvSpPr>
        <p:spPr>
          <a:xfrm>
            <a:off x="609600" y="1743436"/>
            <a:ext cx="10972800" cy="24405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spcBef>
                <a:spcPts val="1000"/>
              </a:spcBef>
              <a:buClr>
                <a:srgbClr val="2F2F2F"/>
              </a:buClr>
              <a:buSzPct val="100000"/>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sym typeface="Cormorant Garamond"/>
              </a:rPr>
              <a:t>Begin thinking of yourself as a multidimensional being. Notice how awareness expands or constricts.</a:t>
            </a:r>
          </a:p>
          <a:p>
            <a:pPr marL="285750" indent="-285750">
              <a:spcBef>
                <a:spcPts val="1000"/>
              </a:spcBef>
              <a:buClr>
                <a:srgbClr val="2F2F2F"/>
              </a:buClr>
              <a:buSzPct val="100000"/>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sym typeface="Cormorant Garamond"/>
              </a:rPr>
              <a:t>Become familiar with the </a:t>
            </a:r>
            <a:r>
              <a:rPr lang="en-US" dirty="0" err="1">
                <a:latin typeface="Verdana" panose="020B0604030504040204" pitchFamily="34" charset="0"/>
                <a:ea typeface="Verdana" panose="020B0604030504040204" pitchFamily="34" charset="0"/>
                <a:cs typeface="Verdana" panose="020B0604030504040204" pitchFamily="34" charset="0"/>
                <a:sym typeface="Cormorant Garamond"/>
              </a:rPr>
              <a:t>dosha</a:t>
            </a:r>
            <a:r>
              <a:rPr lang="en-US" dirty="0">
                <a:latin typeface="Verdana" panose="020B0604030504040204" pitchFamily="34" charset="0"/>
                <a:ea typeface="Verdana" panose="020B0604030504040204" pitchFamily="34" charset="0"/>
                <a:cs typeface="Verdana" panose="020B0604030504040204" pitchFamily="34" charset="0"/>
                <a:sym typeface="Cormorant Garamond"/>
              </a:rPr>
              <a:t> qualities and characteristics to bring awareness and notice when imbalances arise. Take steps to restore balance.</a:t>
            </a:r>
          </a:p>
          <a:p>
            <a:pPr marL="285750" indent="-285750">
              <a:spcBef>
                <a:spcPts val="1000"/>
              </a:spcBef>
              <a:buClr>
                <a:srgbClr val="2F2F2F"/>
              </a:buClr>
              <a:buSzPct val="100000"/>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sym typeface="Cormorant Garamond"/>
              </a:rPr>
              <a:t>Remember there is no “one size fits all” prescription for well-being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FE9F5E8-57A3-0B40-A827-C6B8E7048C7F}"/>
              </a:ext>
            </a:extLst>
          </p:cNvPr>
          <p:cNvSpPr>
            <a:spLocks noGrp="1"/>
          </p:cNvSpPr>
          <p:nvPr>
            <p:ph type="body" sz="quarter" idx="4294967295"/>
          </p:nvPr>
        </p:nvSpPr>
        <p:spPr>
          <a:xfrm>
            <a:off x="620714" y="1003733"/>
            <a:ext cx="10059010" cy="724750"/>
          </a:xfrm>
          <a:prstGeom prst="rect">
            <a:avLst/>
          </a:prstGeom>
        </p:spPr>
        <p:txBody>
          <a:bodyPr anchor="t"/>
          <a:lstStyle/>
          <a:p>
            <a:r>
              <a:rPr lang="en-US" sz="2400" b="1" dirty="0">
                <a:solidFill>
                  <a:srgbClr val="001232"/>
                </a:solidFill>
                <a:latin typeface="Verdana" panose="020B0604030504040204" pitchFamily="34" charset="0"/>
                <a:ea typeface="Verdana" panose="020B0604030504040204" pitchFamily="34" charset="0"/>
                <a:cs typeface="Verdana" panose="020B0604030504040204" pitchFamily="34" charset="0"/>
              </a:rPr>
              <a:t>Ayurveda: The Science of Life</a:t>
            </a:r>
          </a:p>
        </p:txBody>
      </p:sp>
      <p:sp>
        <p:nvSpPr>
          <p:cNvPr id="11" name="Google Shape;256;p3">
            <a:extLst>
              <a:ext uri="{FF2B5EF4-FFF2-40B4-BE49-F238E27FC236}">
                <a16:creationId xmlns:a16="http://schemas.microsoft.com/office/drawing/2014/main" id="{D5F1B35E-D94A-1942-8E9A-3F391FEF62B1}"/>
              </a:ext>
            </a:extLst>
          </p:cNvPr>
          <p:cNvSpPr txBox="1"/>
          <p:nvPr/>
        </p:nvSpPr>
        <p:spPr>
          <a:xfrm>
            <a:off x="620714" y="1858748"/>
            <a:ext cx="5316900" cy="4133400"/>
          </a:xfrm>
          <a:prstGeom prst="rect">
            <a:avLst/>
          </a:prstGeom>
          <a:noFill/>
          <a:ln>
            <a:noFill/>
          </a:ln>
        </p:spPr>
        <p:txBody>
          <a:bodyPr spcFirstLastPara="1" wrap="square" lIns="0" tIns="0" rIns="0" bIns="0" anchor="t" anchorCtr="0">
            <a:noAutofit/>
          </a:bodyPr>
          <a:lstStyle/>
          <a:p>
            <a:pPr marL="414973" marR="0" lvl="0" indent="-285750" algn="l" rtl="0">
              <a:spcBef>
                <a:spcPts val="0"/>
              </a:spcBef>
              <a:spcAft>
                <a:spcPts val="0"/>
              </a:spcAft>
              <a:buClrTx/>
              <a:buSzPts val="1400"/>
              <a:buFont typeface="Arial" panose="020B0604020202020204" pitchFamily="34" charset="0"/>
              <a:buChar char="•"/>
            </a:pPr>
            <a:r>
              <a:rPr lang="en-US"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Lato"/>
              </a:rPr>
              <a:t>Ayurveda: </a:t>
            </a:r>
            <a:r>
              <a:rPr lang="en-US" u="none" strike="noStrike" cap="none" dirty="0" err="1">
                <a:solidFill>
                  <a:srgbClr val="001232"/>
                </a:solidFill>
                <a:latin typeface="Verdana" panose="020B0604030504040204" pitchFamily="34" charset="0"/>
                <a:ea typeface="Verdana" panose="020B0604030504040204" pitchFamily="34" charset="0"/>
                <a:cs typeface="Verdana" panose="020B0604030504040204" pitchFamily="34" charset="0"/>
                <a:sym typeface="Lato"/>
              </a:rPr>
              <a:t>Ayus</a:t>
            </a:r>
            <a:r>
              <a:rPr lang="en-US"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Lato"/>
              </a:rPr>
              <a:t> = life, Veda = science or knowledge </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414973" marR="0" lvl="0" indent="-285750" algn="l" rtl="0">
              <a:spcBef>
                <a:spcPts val="1925"/>
              </a:spcBef>
              <a:spcAft>
                <a:spcPts val="0"/>
              </a:spcAft>
              <a:buClrTx/>
              <a:buSzPts val="1400"/>
              <a:buFont typeface="Arial" panose="020B0604020202020204" pitchFamily="34" charset="0"/>
              <a:buChar char="•"/>
            </a:pPr>
            <a:r>
              <a:rPr lang="en-US"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Lato"/>
              </a:rPr>
              <a:t>5,000 year-old consciousness based system of healing from India </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414973" marR="0" lvl="0" indent="-285750" algn="l" rtl="0">
              <a:spcBef>
                <a:spcPts val="1925"/>
              </a:spcBef>
              <a:spcAft>
                <a:spcPts val="0"/>
              </a:spcAft>
              <a:buClrTx/>
              <a:buSzPts val="1400"/>
              <a:buFont typeface="Arial" panose="020B0604020202020204" pitchFamily="34" charset="0"/>
              <a:buChar char="•"/>
            </a:pPr>
            <a:r>
              <a:rPr lang="en-US"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Lato"/>
              </a:rPr>
              <a:t>The purpose of Ayurveda is to help us return to our natural state of health, balance, and wholeness</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414973" marR="0" lvl="0" indent="-285750" algn="l" rtl="0">
              <a:spcBef>
                <a:spcPts val="1925"/>
              </a:spcBef>
              <a:spcAft>
                <a:spcPts val="0"/>
              </a:spcAft>
              <a:buClrTx/>
              <a:buSzPts val="1400"/>
              <a:buFont typeface="Arial" panose="020B0604020202020204" pitchFamily="34" charset="0"/>
              <a:buChar char="•"/>
            </a:pPr>
            <a:r>
              <a:rPr lang="en-US"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Lato"/>
              </a:rPr>
              <a:t>Ayurveda recognizes the primacy of consciousness and offers powerful practices that can help us change the qualities of our experiences in consciousness to create health and balance in your mind-body system</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414973" marR="0" lvl="0" indent="-285750" algn="l" rtl="0">
              <a:spcBef>
                <a:spcPts val="1925"/>
              </a:spcBef>
              <a:spcAft>
                <a:spcPts val="0"/>
              </a:spcAft>
              <a:buClrTx/>
              <a:buSzPts val="1400"/>
              <a:buFont typeface="Arial" panose="020B0604020202020204" pitchFamily="34" charset="0"/>
              <a:buChar char="•"/>
            </a:pPr>
            <a:r>
              <a:rPr lang="en-US"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Lato"/>
              </a:rPr>
              <a:t>Our essential and ground state is pure consciousness, pure potentiality, and the field of all possibilities. Consciousness is the source of all our experiences, including our sensations, images, feelings, thoughts, imagination, creativity, perceptions, insight, and intuition</a:t>
            </a:r>
            <a:endParaRPr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Lato"/>
            </a:endParaRPr>
          </a:p>
        </p:txBody>
      </p:sp>
    </p:spTree>
    <p:extLst>
      <p:ext uri="{BB962C8B-B14F-4D97-AF65-F5344CB8AC3E}">
        <p14:creationId xmlns:p14="http://schemas.microsoft.com/office/powerpoint/2010/main" val="1378604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FE9F5E8-57A3-0B40-A827-C6B8E7048C7F}"/>
              </a:ext>
            </a:extLst>
          </p:cNvPr>
          <p:cNvSpPr>
            <a:spLocks noGrp="1"/>
          </p:cNvSpPr>
          <p:nvPr>
            <p:ph type="body" sz="quarter" idx="4294967295"/>
          </p:nvPr>
        </p:nvSpPr>
        <p:spPr>
          <a:xfrm>
            <a:off x="620714" y="1003733"/>
            <a:ext cx="10059010" cy="724750"/>
          </a:xfrm>
          <a:prstGeom prst="rect">
            <a:avLst/>
          </a:prstGeom>
        </p:spPr>
        <p:txBody>
          <a:bodyPr anchor="t"/>
          <a:lstStyle/>
          <a:p>
            <a:r>
              <a:rPr lang="en-US" sz="2400" b="1" dirty="0">
                <a:solidFill>
                  <a:srgbClr val="001232"/>
                </a:solidFill>
                <a:latin typeface="Verdana" panose="020B0604030504040204" pitchFamily="34" charset="0"/>
                <a:ea typeface="Verdana" panose="020B0604030504040204" pitchFamily="34" charset="0"/>
                <a:cs typeface="Verdana" panose="020B0604030504040204" pitchFamily="34" charset="0"/>
              </a:rPr>
              <a:t>Ayurveda: The Science of Life</a:t>
            </a:r>
          </a:p>
        </p:txBody>
      </p:sp>
      <p:sp>
        <p:nvSpPr>
          <p:cNvPr id="4" name="Google Shape;265;p4">
            <a:extLst>
              <a:ext uri="{FF2B5EF4-FFF2-40B4-BE49-F238E27FC236}">
                <a16:creationId xmlns:a16="http://schemas.microsoft.com/office/drawing/2014/main" id="{6D0536CF-E53E-6747-B018-ECFB1470BB07}"/>
              </a:ext>
            </a:extLst>
          </p:cNvPr>
          <p:cNvSpPr txBox="1">
            <a:spLocks/>
          </p:cNvSpPr>
          <p:nvPr/>
        </p:nvSpPr>
        <p:spPr>
          <a:xfrm>
            <a:off x="609600" y="1732731"/>
            <a:ext cx="5606700" cy="4098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17500">
              <a:spcBef>
                <a:spcPts val="1000"/>
              </a:spcBef>
              <a:buSzPts val="1400"/>
              <a:buFont typeface="Arial"/>
              <a:buChar char="•"/>
            </a:pPr>
            <a:r>
              <a:rPr lang="en-US">
                <a:solidFill>
                  <a:srgbClr val="001232"/>
                </a:solidFill>
                <a:latin typeface="Verdana" panose="020B0604030504040204" pitchFamily="34" charset="0"/>
                <a:ea typeface="Verdana" panose="020B0604030504040204" pitchFamily="34" charset="0"/>
                <a:cs typeface="Verdana" panose="020B0604030504040204" pitchFamily="34" charset="0"/>
              </a:rPr>
              <a:t>Ayurvedic practices include sensory modulation, meditation, yoga, nutrition, emotional wellbeing, physical activity, breathing practices, daily routines and many other tools and practices for shifting our consciousness towards health and happiness</a:t>
            </a:r>
          </a:p>
          <a:p>
            <a:pPr marL="457200" indent="-317500">
              <a:spcBef>
                <a:spcPts val="1000"/>
              </a:spcBef>
              <a:buSzPts val="1400"/>
              <a:buFont typeface="Arial"/>
              <a:buChar char="•"/>
            </a:pPr>
            <a:r>
              <a:rPr lang="en-US">
                <a:solidFill>
                  <a:srgbClr val="001232"/>
                </a:solidFill>
                <a:latin typeface="Verdana" panose="020B0604030504040204" pitchFamily="34" charset="0"/>
                <a:ea typeface="Verdana" panose="020B0604030504040204" pitchFamily="34" charset="0"/>
                <a:cs typeface="Verdana" panose="020B0604030504040204" pitchFamily="34" charset="0"/>
              </a:rPr>
              <a:t>Ayurveda is experiential and there is no “one size fits all” prescription for well-being: instead, every health-related measure is based on an individual’s mind-body type, or dosha, and the needs that derive from it</a:t>
            </a:r>
          </a:p>
          <a:p>
            <a:pPr marL="457200" indent="-317500">
              <a:spcBef>
                <a:spcPts val="1000"/>
              </a:spcBef>
              <a:buSzPts val="1400"/>
              <a:buFont typeface="Arial"/>
              <a:buChar char="•"/>
            </a:pPr>
            <a:r>
              <a:rPr lang="en-US">
                <a:solidFill>
                  <a:srgbClr val="001232"/>
                </a:solidFill>
                <a:latin typeface="Verdana" panose="020B0604030504040204" pitchFamily="34" charset="0"/>
                <a:ea typeface="Verdana" panose="020B0604030504040204" pitchFamily="34" charset="0"/>
                <a:cs typeface="Verdana" panose="020B0604030504040204" pitchFamily="34" charset="0"/>
              </a:rPr>
              <a:t>The six most important pillars of health to focus on in our daily lifestyle are sleep, meditation, movement/physical activity, healthy emotions, grounding, and optimal nutrition.  All of these components are included in the Perfect Health Program.</a:t>
            </a:r>
            <a:endParaRPr lang="en-US" dirty="0">
              <a:solidFill>
                <a:srgbClr val="00123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3698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25D99B-2C42-854B-9024-0403BC04E7FC}"/>
              </a:ext>
            </a:extLst>
          </p:cNvPr>
          <p:cNvSpPr>
            <a:spLocks noGrp="1"/>
          </p:cNvSpPr>
          <p:nvPr>
            <p:ph type="body" sz="quarter" idx="4294967295"/>
          </p:nvPr>
        </p:nvSpPr>
        <p:spPr>
          <a:xfrm>
            <a:off x="620714" y="1003733"/>
            <a:ext cx="10059010" cy="724750"/>
          </a:xfrm>
          <a:prstGeom prst="rect">
            <a:avLst/>
          </a:prstGeom>
        </p:spPr>
        <p:txBody>
          <a:bodyPr anchor="t"/>
          <a:lstStyle/>
          <a:p>
            <a:r>
              <a:rPr lang="en-US" sz="2400" b="1" dirty="0">
                <a:solidFill>
                  <a:srgbClr val="001232"/>
                </a:solidFill>
                <a:latin typeface="Verdana" panose="020B0604030504040204" pitchFamily="34" charset="0"/>
                <a:ea typeface="Verdana" panose="020B0604030504040204" pitchFamily="34" charset="0"/>
                <a:cs typeface="Verdana" panose="020B0604030504040204" pitchFamily="34" charset="0"/>
              </a:rPr>
              <a:t>The Benefits of Ayurveda</a:t>
            </a:r>
          </a:p>
        </p:txBody>
      </p:sp>
      <p:sp>
        <p:nvSpPr>
          <p:cNvPr id="3" name="Text Placeholder 2">
            <a:extLst>
              <a:ext uri="{FF2B5EF4-FFF2-40B4-BE49-F238E27FC236}">
                <a16:creationId xmlns:a16="http://schemas.microsoft.com/office/drawing/2014/main" id="{24A7F792-EB48-E743-8C03-14423A26F89C}"/>
              </a:ext>
            </a:extLst>
          </p:cNvPr>
          <p:cNvSpPr>
            <a:spLocks noGrp="1"/>
          </p:cNvSpPr>
          <p:nvPr>
            <p:ph type="body" sz="quarter" idx="4294967295"/>
          </p:nvPr>
        </p:nvSpPr>
        <p:spPr>
          <a:xfrm>
            <a:off x="609596" y="1752866"/>
            <a:ext cx="5251257" cy="3993025"/>
          </a:xfrm>
          <a:prstGeom prst="rect">
            <a:avLst/>
          </a:prstGeom>
        </p:spPr>
        <p:txBody>
          <a:bodyPr anchor="t"/>
          <a:lstStyle/>
          <a:p>
            <a:pPr marL="292100" indent="-285750">
              <a:spcBef>
                <a:spcPts val="1000"/>
              </a:spcBef>
              <a:spcAft>
                <a:spcPts val="0"/>
              </a:spcAft>
              <a:buSzPts val="1400"/>
              <a:buFont typeface="Arial" panose="020B0604020202020204" pitchFamily="34" charset="0"/>
              <a:buChar char="•"/>
            </a:pPr>
            <a:r>
              <a:rPr lang="en-US" dirty="0">
                <a:solidFill>
                  <a:srgbClr val="001232"/>
                </a:solidFill>
                <a:latin typeface="Verdana" panose="020B0604030504040204" pitchFamily="34" charset="0"/>
                <a:ea typeface="Verdana" panose="020B0604030504040204" pitchFamily="34" charset="0"/>
                <a:cs typeface="Verdana" panose="020B0604030504040204" pitchFamily="34" charset="0"/>
              </a:rPr>
              <a:t>Current scientific research validates Ayurvedic techniques</a:t>
            </a:r>
          </a:p>
          <a:p>
            <a:pPr marL="292100" indent="-285750">
              <a:spcBef>
                <a:spcPts val="1000"/>
              </a:spcBef>
              <a:spcAft>
                <a:spcPts val="0"/>
              </a:spcAft>
              <a:buSzPts val="1400"/>
              <a:buFont typeface="Arial" panose="020B0604020202020204" pitchFamily="34" charset="0"/>
              <a:buChar char="•"/>
            </a:pPr>
            <a:r>
              <a:rPr lang="en-US" dirty="0">
                <a:solidFill>
                  <a:srgbClr val="001232"/>
                </a:solidFill>
                <a:latin typeface="Verdana" panose="020B0604030504040204" pitchFamily="34" charset="0"/>
                <a:ea typeface="Verdana" panose="020B0604030504040204" pitchFamily="34" charset="0"/>
                <a:cs typeface="Verdana" panose="020B0604030504040204" pitchFamily="34" charset="0"/>
              </a:rPr>
              <a:t>Ayurvedic techniques can change gene expression to promote healing, self-regulation, and homeostasis (balance)</a:t>
            </a:r>
          </a:p>
          <a:p>
            <a:pPr marL="292100" indent="-285750">
              <a:spcBef>
                <a:spcPts val="1000"/>
              </a:spcBef>
              <a:spcAft>
                <a:spcPts val="0"/>
              </a:spcAft>
              <a:buSzPts val="1400"/>
              <a:buFont typeface="Arial" panose="020B0604020202020204" pitchFamily="34" charset="0"/>
              <a:buChar char="•"/>
            </a:pPr>
            <a:r>
              <a:rPr lang="en-US" dirty="0">
                <a:solidFill>
                  <a:srgbClr val="001232"/>
                </a:solidFill>
                <a:latin typeface="Verdana" panose="020B0604030504040204" pitchFamily="34" charset="0"/>
                <a:ea typeface="Verdana" panose="020B0604030504040204" pitchFamily="34" charset="0"/>
                <a:cs typeface="Verdana" panose="020B0604030504040204" pitchFamily="34" charset="0"/>
              </a:rPr>
              <a:t>Three studies conducted at the Chopra Center’s Perfect Health program and the Seduction of Spirit programs reported:</a:t>
            </a:r>
          </a:p>
          <a:p>
            <a:pPr marL="749300" lvl="1" indent="-285750">
              <a:spcBef>
                <a:spcPts val="1000"/>
              </a:spcBef>
              <a:spcAft>
                <a:spcPts val="0"/>
              </a:spcAft>
              <a:buSzPts val="1400"/>
              <a:buFont typeface="Arial" panose="020B0604020202020204" pitchFamily="34" charset="0"/>
              <a:buChar char="•"/>
            </a:pPr>
            <a:r>
              <a:rPr lang="en-US" dirty="0">
                <a:solidFill>
                  <a:srgbClr val="001232"/>
                </a:solidFill>
                <a:latin typeface="Verdana" panose="020B0604030504040204" pitchFamily="34" charset="0"/>
                <a:ea typeface="Verdana" panose="020B0604030504040204" pitchFamily="34" charset="0"/>
                <a:cs typeface="Verdana" panose="020B0604030504040204" pitchFamily="34" charset="0"/>
              </a:rPr>
              <a:t>Anxiety reduction</a:t>
            </a:r>
          </a:p>
          <a:p>
            <a:pPr marL="749300" lvl="1" indent="-285750">
              <a:spcBef>
                <a:spcPts val="1000"/>
              </a:spcBef>
              <a:spcAft>
                <a:spcPts val="0"/>
              </a:spcAft>
              <a:buSzPts val="1400"/>
              <a:buFont typeface="Arial" panose="020B0604020202020204" pitchFamily="34" charset="0"/>
              <a:buChar char="•"/>
            </a:pPr>
            <a:r>
              <a:rPr lang="en-US" dirty="0">
                <a:solidFill>
                  <a:srgbClr val="001232"/>
                </a:solidFill>
                <a:latin typeface="Verdana" panose="020B0604030504040204" pitchFamily="34" charset="0"/>
                <a:ea typeface="Verdana" panose="020B0604030504040204" pitchFamily="34" charset="0"/>
                <a:cs typeface="Verdana" panose="020B0604030504040204" pitchFamily="34" charset="0"/>
              </a:rPr>
              <a:t>Sustained increases in psychological well-being</a:t>
            </a:r>
          </a:p>
          <a:p>
            <a:pPr marL="749300" lvl="1" indent="-285750">
              <a:spcBef>
                <a:spcPts val="1000"/>
              </a:spcBef>
              <a:spcAft>
                <a:spcPts val="0"/>
              </a:spcAft>
              <a:buSzPts val="1400"/>
              <a:buFont typeface="Arial" panose="020B0604020202020204" pitchFamily="34" charset="0"/>
              <a:buChar char="•"/>
            </a:pPr>
            <a:r>
              <a:rPr lang="en-US" dirty="0">
                <a:solidFill>
                  <a:srgbClr val="001232"/>
                </a:solidFill>
                <a:latin typeface="Verdana" panose="020B0604030504040204" pitchFamily="34" charset="0"/>
                <a:ea typeface="Verdana" panose="020B0604030504040204" pitchFamily="34" charset="0"/>
                <a:cs typeface="Verdana" panose="020B0604030504040204" pitchFamily="34" charset="0"/>
              </a:rPr>
              <a:t>Decrease in chemicals that may increase the risk of heart disease</a:t>
            </a:r>
          </a:p>
        </p:txBody>
      </p:sp>
    </p:spTree>
    <p:extLst>
      <p:ext uri="{BB962C8B-B14F-4D97-AF65-F5344CB8AC3E}">
        <p14:creationId xmlns:p14="http://schemas.microsoft.com/office/powerpoint/2010/main" val="2149872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25D99B-2C42-854B-9024-0403BC04E7FC}"/>
              </a:ext>
            </a:extLst>
          </p:cNvPr>
          <p:cNvSpPr>
            <a:spLocks noGrp="1"/>
          </p:cNvSpPr>
          <p:nvPr>
            <p:ph type="body" sz="quarter" idx="4294967295"/>
          </p:nvPr>
        </p:nvSpPr>
        <p:spPr>
          <a:xfrm>
            <a:off x="620714" y="1003733"/>
            <a:ext cx="10059010" cy="724750"/>
          </a:xfrm>
          <a:prstGeom prst="rect">
            <a:avLst/>
          </a:prstGeom>
        </p:spPr>
        <p:txBody>
          <a:bodyPr anchor="t"/>
          <a:lstStyle/>
          <a:p>
            <a:r>
              <a:rPr lang="en-US" sz="2400" b="1" dirty="0">
                <a:solidFill>
                  <a:srgbClr val="001232"/>
                </a:solidFill>
                <a:latin typeface="Verdana" panose="020B0604030504040204" pitchFamily="34" charset="0"/>
                <a:ea typeface="Verdana" panose="020B0604030504040204" pitchFamily="34" charset="0"/>
                <a:cs typeface="Verdana" panose="020B0604030504040204" pitchFamily="34" charset="0"/>
              </a:rPr>
              <a:t>Body, Mind, and Soul</a:t>
            </a:r>
          </a:p>
        </p:txBody>
      </p:sp>
      <p:sp>
        <p:nvSpPr>
          <p:cNvPr id="4" name="Google Shape;281;p6">
            <a:extLst>
              <a:ext uri="{FF2B5EF4-FFF2-40B4-BE49-F238E27FC236}">
                <a16:creationId xmlns:a16="http://schemas.microsoft.com/office/drawing/2014/main" id="{B8359513-77F5-8640-9DDB-449347234329}"/>
              </a:ext>
            </a:extLst>
          </p:cNvPr>
          <p:cNvSpPr txBox="1"/>
          <p:nvPr/>
        </p:nvSpPr>
        <p:spPr>
          <a:xfrm>
            <a:off x="609600" y="1905720"/>
            <a:ext cx="5935810" cy="2300803"/>
          </a:xfrm>
          <a:prstGeom prst="rect">
            <a:avLst/>
          </a:prstGeom>
          <a:noFill/>
          <a:ln>
            <a:noFill/>
          </a:ln>
        </p:spPr>
        <p:txBody>
          <a:bodyPr spcFirstLastPara="1" wrap="square" lIns="0" tIns="0" rIns="0" bIns="0" anchor="t" anchorCtr="0">
            <a:noAutofit/>
          </a:bodyPr>
          <a:lstStyle/>
          <a:p>
            <a:pPr marL="529273" marR="0" lvl="0" indent="-285750" algn="l" rtl="0">
              <a:spcBef>
                <a:spcPts val="0"/>
              </a:spcBef>
              <a:spcAft>
                <a:spcPts val="0"/>
              </a:spcAft>
              <a:buClrTx/>
              <a:buSzPts val="1400"/>
              <a:buFont typeface="Arial" panose="020B0604020202020204" pitchFamily="34" charset="0"/>
              <a:buChar char="•"/>
            </a:pPr>
            <a:r>
              <a:rPr lang="en-US" sz="1400" b="0"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Lato"/>
              </a:rPr>
              <a:t>We are inseparable parts of the infinite field of intelligence</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529273" marR="0" lvl="0" indent="-285750" algn="l" rtl="0">
              <a:spcBef>
                <a:spcPts val="1925"/>
              </a:spcBef>
              <a:spcAft>
                <a:spcPts val="0"/>
              </a:spcAft>
              <a:buClrTx/>
              <a:buSzPts val="1400"/>
              <a:buFont typeface="Arial" panose="020B0604020202020204" pitchFamily="34" charset="0"/>
              <a:buChar char="•"/>
            </a:pPr>
            <a:r>
              <a:rPr lang="en-US" sz="1400" b="0"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Lato"/>
              </a:rPr>
              <a:t>The physical world, including our body, is a reflection of our perceptions, thoughts, and feelings</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529273" marR="0" lvl="0" indent="-285750" algn="l" rtl="0">
              <a:spcBef>
                <a:spcPts val="1925"/>
              </a:spcBef>
              <a:spcAft>
                <a:spcPts val="0"/>
              </a:spcAft>
              <a:buClrTx/>
              <a:buSzPts val="1400"/>
              <a:buFont typeface="Arial" panose="020B0604020202020204" pitchFamily="34" charset="0"/>
              <a:buChar char="•"/>
            </a:pPr>
            <a:r>
              <a:rPr lang="en-US" sz="1400" b="0"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Lato"/>
              </a:rPr>
              <a:t>Our body and mind are dynamic and constantly transforming. We are not static physical machines that have learned manufactured thoughts, emotions, and ideas.  Rather, we are a network of intelligence in dynamic exchange with everything that surrounds us</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171450" marR="0" lvl="0" indent="-171450" algn="l" rtl="0">
              <a:spcBef>
                <a:spcPts val="500"/>
              </a:spcBef>
              <a:spcAft>
                <a:spcPts val="0"/>
              </a:spcAft>
              <a:buClrTx/>
              <a:buSzPts val="1200"/>
              <a:buFont typeface="Arial" panose="020B0604020202020204" pitchFamily="34" charset="0"/>
              <a:buChar char="•"/>
            </a:pPr>
            <a:endParaRPr sz="1200" b="0"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Lato"/>
            </a:endParaRPr>
          </a:p>
        </p:txBody>
      </p:sp>
    </p:spTree>
    <p:extLst>
      <p:ext uri="{BB962C8B-B14F-4D97-AF65-F5344CB8AC3E}">
        <p14:creationId xmlns:p14="http://schemas.microsoft.com/office/powerpoint/2010/main" val="4067919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9" name="Google Shape;289;p7"/>
          <p:cNvSpPr txBox="1">
            <a:spLocks noGrp="1"/>
          </p:cNvSpPr>
          <p:nvPr>
            <p:ph type="body" idx="4294967295"/>
          </p:nvPr>
        </p:nvSpPr>
        <p:spPr>
          <a:xfrm>
            <a:off x="620155" y="1950000"/>
            <a:ext cx="4458166" cy="3337616"/>
          </a:xfrm>
          <a:prstGeom prst="rect">
            <a:avLst/>
          </a:prstGeom>
          <a:noFill/>
          <a:ln>
            <a:noFill/>
          </a:ln>
        </p:spPr>
        <p:txBody>
          <a:bodyPr spcFirstLastPara="1" wrap="square" lIns="0" tIns="0" rIns="0" bIns="0" anchor="t" anchorCtr="0">
            <a:noAutofit/>
          </a:bodyPr>
          <a:lstStyle/>
          <a:p>
            <a:pPr marL="231775" lvl="0" indent="-231775" algn="l" rtl="0">
              <a:lnSpc>
                <a:spcPct val="120000"/>
              </a:lnSpc>
              <a:spcBef>
                <a:spcPts val="1000"/>
              </a:spcBef>
              <a:spcAft>
                <a:spcPts val="0"/>
              </a:spcAft>
              <a:buClrTx/>
              <a:buSzPts val="1400"/>
              <a:buChar char="•"/>
            </a:pPr>
            <a:r>
              <a:rPr lang="en-US" sz="1400" dirty="0">
                <a:solidFill>
                  <a:srgbClr val="001232"/>
                </a:solidFill>
                <a:latin typeface="Verdana" panose="020B0604030504040204" pitchFamily="34" charset="0"/>
                <a:ea typeface="Verdana" panose="020B0604030504040204" pitchFamily="34" charset="0"/>
                <a:cs typeface="Verdana" panose="020B0604030504040204" pitchFamily="34" charset="0"/>
              </a:rPr>
              <a:t>There are three primary layers of life: physical, mental, and spiritual</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lnSpc>
                <a:spcPct val="120000"/>
              </a:lnSpc>
              <a:spcBef>
                <a:spcPts val="1000"/>
              </a:spcBef>
              <a:spcAft>
                <a:spcPts val="0"/>
              </a:spcAft>
              <a:buClrTx/>
              <a:buSzPts val="1400"/>
              <a:buFont typeface="Arial"/>
              <a:buChar char="•"/>
            </a:pPr>
            <a:r>
              <a:rPr lang="en-US" sz="1400" dirty="0">
                <a:solidFill>
                  <a:srgbClr val="001232"/>
                </a:solidFill>
                <a:latin typeface="Verdana" panose="020B0604030504040204" pitchFamily="34" charset="0"/>
                <a:ea typeface="Verdana" panose="020B0604030504040204" pitchFamily="34" charset="0"/>
                <a:cs typeface="Verdana" panose="020B0604030504040204" pitchFamily="34" charset="0"/>
              </a:rPr>
              <a:t>These layers of existence are not separate, they are consciousness in different disguises</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lnSpc>
                <a:spcPct val="120000"/>
              </a:lnSpc>
              <a:spcBef>
                <a:spcPts val="1000"/>
              </a:spcBef>
              <a:spcAft>
                <a:spcPts val="0"/>
              </a:spcAft>
              <a:buClrTx/>
              <a:buSzPts val="1400"/>
              <a:buFont typeface="Arial"/>
              <a:buChar char="•"/>
            </a:pPr>
            <a:r>
              <a:rPr lang="en-US" sz="1400" dirty="0">
                <a:solidFill>
                  <a:srgbClr val="001232"/>
                </a:solidFill>
                <a:latin typeface="Verdana" panose="020B0604030504040204" pitchFamily="34" charset="0"/>
                <a:ea typeface="Verdana" panose="020B0604030504040204" pitchFamily="34" charset="0"/>
                <a:cs typeface="Verdana" panose="020B0604030504040204" pitchFamily="34" charset="0"/>
              </a:rPr>
              <a:t>Primordial Sound Meditation enables us to witness these layers from a new perspective</a:t>
            </a:r>
            <a:endParaRPr sz="1400"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lnSpc>
                <a:spcPct val="120000"/>
              </a:lnSpc>
              <a:spcBef>
                <a:spcPts val="1000"/>
              </a:spcBef>
              <a:spcAft>
                <a:spcPts val="0"/>
              </a:spcAft>
              <a:buClrTx/>
              <a:buSzPts val="1400"/>
              <a:buFont typeface="Arial"/>
              <a:buChar char="•"/>
            </a:pPr>
            <a:r>
              <a:rPr lang="en-US" sz="1400" dirty="0">
                <a:solidFill>
                  <a:srgbClr val="001232"/>
                </a:solidFill>
                <a:latin typeface="Verdana" panose="020B0604030504040204" pitchFamily="34" charset="0"/>
                <a:ea typeface="Verdana" panose="020B0604030504040204" pitchFamily="34" charset="0"/>
                <a:cs typeface="Verdana" panose="020B0604030504040204" pitchFamily="34" charset="0"/>
              </a:rPr>
              <a:t>Balance and healing can occur when we are able to freely access these different layers</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p:txBody>
      </p:sp>
      <p:sp>
        <p:nvSpPr>
          <p:cNvPr id="25" name="Text Placeholder 1">
            <a:extLst>
              <a:ext uri="{FF2B5EF4-FFF2-40B4-BE49-F238E27FC236}">
                <a16:creationId xmlns:a16="http://schemas.microsoft.com/office/drawing/2014/main" id="{580E9474-28F1-0542-B7B9-C37F7E31A729}"/>
              </a:ext>
            </a:extLst>
          </p:cNvPr>
          <p:cNvSpPr txBox="1">
            <a:spLocks/>
          </p:cNvSpPr>
          <p:nvPr/>
        </p:nvSpPr>
        <p:spPr>
          <a:xfrm>
            <a:off x="620714" y="1003733"/>
            <a:ext cx="4033008" cy="724750"/>
          </a:xfrm>
          <a:prstGeom prst="rect">
            <a:avLst/>
          </a:prstGeom>
        </p:spPr>
        <p:txBody>
          <a:bodyPr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solidFill>
                  <a:srgbClr val="001232"/>
                </a:solidFill>
                <a:latin typeface="Verdana" panose="020B0604030504040204" pitchFamily="34" charset="0"/>
                <a:ea typeface="Verdana" panose="020B0604030504040204" pitchFamily="34" charset="0"/>
                <a:cs typeface="Verdana" panose="020B0604030504040204" pitchFamily="34" charset="0"/>
              </a:rPr>
              <a:t>Layers of Life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6" name="Google Shape;316;p8"/>
          <p:cNvSpPr txBox="1">
            <a:spLocks noGrp="1"/>
          </p:cNvSpPr>
          <p:nvPr>
            <p:ph type="body" idx="4294967295"/>
          </p:nvPr>
        </p:nvSpPr>
        <p:spPr>
          <a:xfrm>
            <a:off x="620714" y="1695616"/>
            <a:ext cx="8996872" cy="724750"/>
          </a:xfrm>
          <a:prstGeom prst="rect">
            <a:avLst/>
          </a:prstGeom>
          <a:noFill/>
          <a:ln>
            <a:noFill/>
          </a:ln>
        </p:spPr>
        <p:txBody>
          <a:bodyPr spcFirstLastPara="1" wrap="square" lIns="0" tIns="0" rIns="0" bIns="0" anchor="t" anchorCtr="0">
            <a:noAutofit/>
          </a:bodyPr>
          <a:lstStyle/>
          <a:p>
            <a:pPr marL="231775" marR="0" lvl="0" indent="-231775" algn="l" rtl="0">
              <a:spcBef>
                <a:spcPts val="0"/>
              </a:spcBef>
              <a:spcAft>
                <a:spcPts val="0"/>
              </a:spcAft>
              <a:buClrTx/>
              <a:buSzPts val="1400"/>
              <a:buFont typeface="Arial"/>
              <a:buChar char="•"/>
            </a:pPr>
            <a:r>
              <a:rPr lang="en-US" sz="1400" dirty="0">
                <a:solidFill>
                  <a:srgbClr val="001232"/>
                </a:solidFill>
                <a:latin typeface="Verdana" panose="020B0604030504040204" pitchFamily="34" charset="0"/>
                <a:ea typeface="Verdana" panose="020B0604030504040204" pitchFamily="34" charset="0"/>
                <a:cs typeface="Verdana" panose="020B0604030504040204" pitchFamily="34" charset="0"/>
              </a:rPr>
              <a:t>Building blocks of nature that make up everything we perceive through our senses</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sz="1400" dirty="0">
                <a:solidFill>
                  <a:srgbClr val="001232"/>
                </a:solidFill>
                <a:latin typeface="Verdana" panose="020B0604030504040204" pitchFamily="34" charset="0"/>
                <a:ea typeface="Verdana" panose="020B0604030504040204" pitchFamily="34" charset="0"/>
                <a:cs typeface="Verdana" panose="020B0604030504040204" pitchFamily="34" charset="0"/>
              </a:rPr>
              <a:t>These exist both within us and in the world around us</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136525" algn="l" rtl="0">
              <a:spcBef>
                <a:spcPts val="1000"/>
              </a:spcBef>
              <a:spcAft>
                <a:spcPts val="0"/>
              </a:spcAft>
              <a:buClrTx/>
              <a:buSzPts val="1500"/>
              <a:buFont typeface="Arial"/>
              <a:buNone/>
            </a:pP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p:txBody>
      </p:sp>
      <p:sp>
        <p:nvSpPr>
          <p:cNvPr id="318" name="Google Shape;318;p8"/>
          <p:cNvSpPr txBox="1"/>
          <p:nvPr/>
        </p:nvSpPr>
        <p:spPr>
          <a:xfrm>
            <a:off x="288675" y="4549369"/>
            <a:ext cx="2040397" cy="1038746"/>
          </a:xfrm>
          <a:prstGeom prst="rect">
            <a:avLst/>
          </a:prstGeom>
          <a:noFill/>
          <a:ln>
            <a:noFill/>
          </a:ln>
        </p:spPr>
        <p:txBody>
          <a:bodyPr spcFirstLastPara="1" wrap="square" lIns="0" tIns="0" rIns="0" bIns="0" anchor="ctr" anchorCtr="0">
            <a:spAutoFit/>
          </a:bodyPr>
          <a:lstStyle/>
          <a:p>
            <a:pPr marL="0" marR="0" lvl="0" indent="0" algn="ctr" rtl="0">
              <a:lnSpc>
                <a:spcPct val="150000"/>
              </a:lnSpc>
              <a:spcBef>
                <a:spcPts val="0"/>
              </a:spcBef>
              <a:spcAft>
                <a:spcPts val="0"/>
              </a:spcAft>
              <a:buNone/>
            </a:pPr>
            <a:r>
              <a:rPr lang="en-US" sz="1500" b="1"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t>Space</a:t>
            </a:r>
            <a:br>
              <a:rPr lang="en-US" sz="1500" b="1"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br>
            <a:r>
              <a:rPr lang="en-US" sz="1500" b="1"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t>(AKASHA)</a:t>
            </a:r>
            <a:br>
              <a:rPr lang="en-US" sz="1500" b="1"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br>
            <a:r>
              <a:rPr lang="en-US" sz="1500"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t>Potential</a:t>
            </a: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319" name="Google Shape;319;p8"/>
          <p:cNvSpPr txBox="1"/>
          <p:nvPr/>
        </p:nvSpPr>
        <p:spPr>
          <a:xfrm>
            <a:off x="2919869" y="4549369"/>
            <a:ext cx="1381945" cy="1038746"/>
          </a:xfrm>
          <a:prstGeom prst="rect">
            <a:avLst/>
          </a:prstGeom>
          <a:noFill/>
          <a:ln>
            <a:noFill/>
          </a:ln>
        </p:spPr>
        <p:txBody>
          <a:bodyPr spcFirstLastPara="1" wrap="square" lIns="0" tIns="0" rIns="0" bIns="0" anchor="ctr" anchorCtr="0">
            <a:spAutoFit/>
          </a:bodyPr>
          <a:lstStyle/>
          <a:p>
            <a:pPr marL="0" marR="0" lvl="0" indent="0" algn="ctr" rtl="0">
              <a:lnSpc>
                <a:spcPct val="150000"/>
              </a:lnSpc>
              <a:spcBef>
                <a:spcPts val="0"/>
              </a:spcBef>
              <a:spcAft>
                <a:spcPts val="0"/>
              </a:spcAft>
              <a:buNone/>
            </a:pPr>
            <a:r>
              <a:rPr lang="en-US" sz="1500" b="1"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t>Air</a:t>
            </a:r>
            <a:br>
              <a:rPr lang="en-US" sz="1500" b="1"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br>
            <a:r>
              <a:rPr lang="en-US" sz="1500" b="1"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t>(VAYU)</a:t>
            </a:r>
            <a:br>
              <a:rPr lang="en-US" sz="1500" b="1"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br>
            <a:r>
              <a:rPr lang="en-US" sz="15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t>Change</a:t>
            </a:r>
            <a:endParaRPr>
              <a:latin typeface="Verdana" panose="020B0604030504040204" pitchFamily="34" charset="0"/>
              <a:ea typeface="Verdana" panose="020B0604030504040204" pitchFamily="34" charset="0"/>
              <a:cs typeface="Verdana" panose="020B0604030504040204" pitchFamily="34" charset="0"/>
            </a:endParaRPr>
          </a:p>
        </p:txBody>
      </p:sp>
      <p:sp>
        <p:nvSpPr>
          <p:cNvPr id="320" name="Google Shape;320;p8"/>
          <p:cNvSpPr txBox="1"/>
          <p:nvPr/>
        </p:nvSpPr>
        <p:spPr>
          <a:xfrm>
            <a:off x="5082777" y="4549369"/>
            <a:ext cx="1660065" cy="1038746"/>
          </a:xfrm>
          <a:prstGeom prst="rect">
            <a:avLst/>
          </a:prstGeom>
          <a:noFill/>
          <a:ln>
            <a:noFill/>
          </a:ln>
        </p:spPr>
        <p:txBody>
          <a:bodyPr spcFirstLastPara="1" wrap="square" lIns="0" tIns="0" rIns="0" bIns="0" anchor="ctr" anchorCtr="0">
            <a:spAutoFit/>
          </a:bodyPr>
          <a:lstStyle/>
          <a:p>
            <a:pPr marL="0" marR="0" lvl="0" indent="0" algn="ctr" rtl="0">
              <a:lnSpc>
                <a:spcPct val="150000"/>
              </a:lnSpc>
              <a:spcBef>
                <a:spcPts val="0"/>
              </a:spcBef>
              <a:spcAft>
                <a:spcPts val="0"/>
              </a:spcAft>
              <a:buNone/>
            </a:pPr>
            <a:r>
              <a:rPr lang="en-US" sz="1500" b="1"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t>Fire</a:t>
            </a:r>
            <a:br>
              <a:rPr lang="en-US" sz="1500" b="1"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br>
            <a:r>
              <a:rPr lang="en-US" sz="1500" b="1"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t>(TEJAS)</a:t>
            </a:r>
            <a:br>
              <a:rPr lang="en-US" sz="1500" b="1"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br>
            <a:r>
              <a:rPr lang="en-US" sz="15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t>Transformation</a:t>
            </a:r>
            <a:endParaRPr>
              <a:latin typeface="Verdana" panose="020B0604030504040204" pitchFamily="34" charset="0"/>
              <a:ea typeface="Verdana" panose="020B0604030504040204" pitchFamily="34" charset="0"/>
              <a:cs typeface="Verdana" panose="020B0604030504040204" pitchFamily="34" charset="0"/>
            </a:endParaRPr>
          </a:p>
        </p:txBody>
      </p:sp>
      <p:sp>
        <p:nvSpPr>
          <p:cNvPr id="321" name="Google Shape;321;p8"/>
          <p:cNvSpPr txBox="1"/>
          <p:nvPr/>
        </p:nvSpPr>
        <p:spPr>
          <a:xfrm>
            <a:off x="7422298" y="4549368"/>
            <a:ext cx="1584960" cy="1038746"/>
          </a:xfrm>
          <a:prstGeom prst="rect">
            <a:avLst/>
          </a:prstGeom>
          <a:noFill/>
          <a:ln>
            <a:noFill/>
          </a:ln>
        </p:spPr>
        <p:txBody>
          <a:bodyPr spcFirstLastPara="1" wrap="square" lIns="0" tIns="0" rIns="0" bIns="0" anchor="ctr" anchorCtr="0">
            <a:spAutoFit/>
          </a:bodyPr>
          <a:lstStyle/>
          <a:p>
            <a:pPr marL="0" marR="0" lvl="0" indent="0" algn="ctr" rtl="0">
              <a:lnSpc>
                <a:spcPct val="150000"/>
              </a:lnSpc>
              <a:spcBef>
                <a:spcPts val="0"/>
              </a:spcBef>
              <a:spcAft>
                <a:spcPts val="0"/>
              </a:spcAft>
              <a:buNone/>
            </a:pPr>
            <a:r>
              <a:rPr lang="en-US" sz="1500" b="1"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t>Water</a:t>
            </a:r>
            <a:br>
              <a:rPr lang="en-US" sz="1500" b="1"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br>
            <a:r>
              <a:rPr lang="en-US" sz="1500" b="1"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t>(JALA)</a:t>
            </a:r>
            <a:br>
              <a:rPr lang="en-US" sz="1500" b="1"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br>
            <a:r>
              <a:rPr lang="en-US" sz="15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t>Cohesiveness</a:t>
            </a:r>
            <a:endParaRPr>
              <a:latin typeface="Verdana" panose="020B0604030504040204" pitchFamily="34" charset="0"/>
              <a:ea typeface="Verdana" panose="020B0604030504040204" pitchFamily="34" charset="0"/>
              <a:cs typeface="Verdana" panose="020B0604030504040204" pitchFamily="34" charset="0"/>
            </a:endParaRPr>
          </a:p>
        </p:txBody>
      </p:sp>
      <p:sp>
        <p:nvSpPr>
          <p:cNvPr id="322" name="Google Shape;322;p8"/>
          <p:cNvSpPr txBox="1"/>
          <p:nvPr/>
        </p:nvSpPr>
        <p:spPr>
          <a:xfrm>
            <a:off x="9617586" y="4549367"/>
            <a:ext cx="1798320" cy="1038746"/>
          </a:xfrm>
          <a:prstGeom prst="rect">
            <a:avLst/>
          </a:prstGeom>
          <a:noFill/>
          <a:ln>
            <a:noFill/>
          </a:ln>
        </p:spPr>
        <p:txBody>
          <a:bodyPr spcFirstLastPara="1" wrap="square" lIns="0" tIns="0" rIns="0" bIns="0" anchor="ctr" anchorCtr="0">
            <a:spAutoFit/>
          </a:bodyPr>
          <a:lstStyle/>
          <a:p>
            <a:pPr marL="0" marR="0" lvl="0" indent="0" algn="ctr" rtl="0">
              <a:lnSpc>
                <a:spcPct val="150000"/>
              </a:lnSpc>
              <a:spcBef>
                <a:spcPts val="0"/>
              </a:spcBef>
              <a:spcAft>
                <a:spcPts val="0"/>
              </a:spcAft>
              <a:buNone/>
            </a:pPr>
            <a:r>
              <a:rPr lang="en-US" sz="1500" b="1"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t>Earth</a:t>
            </a:r>
            <a:br>
              <a:rPr lang="en-US" sz="1500" b="1"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br>
            <a:r>
              <a:rPr lang="en-US" sz="1500" b="1"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t>(PRITHIVI)</a:t>
            </a:r>
            <a:br>
              <a:rPr lang="en-US" sz="1500" b="1"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br>
            <a:r>
              <a:rPr lang="en-US" sz="15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Montserrat"/>
              </a:rPr>
              <a:t>Form/Protection</a:t>
            </a:r>
            <a:endParaRPr>
              <a:latin typeface="Verdana" panose="020B0604030504040204" pitchFamily="34" charset="0"/>
              <a:ea typeface="Verdana" panose="020B0604030504040204" pitchFamily="34" charset="0"/>
              <a:cs typeface="Verdana" panose="020B0604030504040204" pitchFamily="34" charset="0"/>
            </a:endParaRPr>
          </a:p>
        </p:txBody>
      </p:sp>
      <p:pic>
        <p:nvPicPr>
          <p:cNvPr id="323" name="Google Shape;323;p8" descr="A picture containing large, flying, clouds, airplane&#10;&#10;Description automatically generated"/>
          <p:cNvPicPr preferRelativeResize="0"/>
          <p:nvPr/>
        </p:nvPicPr>
        <p:blipFill rotWithShape="1">
          <a:blip r:embed="rId3">
            <a:alphaModFix/>
          </a:blip>
          <a:srcRect/>
          <a:stretch/>
        </p:blipFill>
        <p:spPr>
          <a:xfrm>
            <a:off x="2919870" y="2889479"/>
            <a:ext cx="1381945" cy="1381945"/>
          </a:xfrm>
          <a:prstGeom prst="rect">
            <a:avLst/>
          </a:prstGeom>
          <a:noFill/>
          <a:ln>
            <a:noFill/>
          </a:ln>
        </p:spPr>
      </p:pic>
      <p:pic>
        <p:nvPicPr>
          <p:cNvPr id="324" name="Google Shape;324;p8" descr="A picture containing sitting, glass&#10;&#10;Description automatically generated"/>
          <p:cNvPicPr preferRelativeResize="0"/>
          <p:nvPr/>
        </p:nvPicPr>
        <p:blipFill rotWithShape="1">
          <a:blip r:embed="rId4">
            <a:alphaModFix/>
          </a:blip>
          <a:srcRect/>
          <a:stretch/>
        </p:blipFill>
        <p:spPr>
          <a:xfrm>
            <a:off x="9825774" y="2889477"/>
            <a:ext cx="1381945" cy="1381945"/>
          </a:xfrm>
          <a:prstGeom prst="rect">
            <a:avLst/>
          </a:prstGeom>
          <a:noFill/>
          <a:ln>
            <a:noFill/>
          </a:ln>
        </p:spPr>
      </p:pic>
      <p:pic>
        <p:nvPicPr>
          <p:cNvPr id="325" name="Google Shape;325;p8" descr="A picture containing small, snow, sitting, table&#10;&#10;Description automatically generated"/>
          <p:cNvPicPr preferRelativeResize="0"/>
          <p:nvPr/>
        </p:nvPicPr>
        <p:blipFill rotWithShape="1">
          <a:blip r:embed="rId5">
            <a:alphaModFix/>
          </a:blip>
          <a:srcRect/>
          <a:stretch/>
        </p:blipFill>
        <p:spPr>
          <a:xfrm>
            <a:off x="5221838" y="2889479"/>
            <a:ext cx="1381945" cy="1381945"/>
          </a:xfrm>
          <a:prstGeom prst="rect">
            <a:avLst/>
          </a:prstGeom>
          <a:noFill/>
          <a:ln>
            <a:noFill/>
          </a:ln>
        </p:spPr>
      </p:pic>
      <p:pic>
        <p:nvPicPr>
          <p:cNvPr id="326" name="Google Shape;326;p8" descr="A picture containing sitting, table, round, blue&#10;&#10;Description automatically generated"/>
          <p:cNvPicPr preferRelativeResize="0"/>
          <p:nvPr/>
        </p:nvPicPr>
        <p:blipFill rotWithShape="1">
          <a:blip r:embed="rId6">
            <a:alphaModFix/>
          </a:blip>
          <a:srcRect/>
          <a:stretch/>
        </p:blipFill>
        <p:spPr>
          <a:xfrm>
            <a:off x="617902" y="2889479"/>
            <a:ext cx="1381945" cy="1381945"/>
          </a:xfrm>
          <a:prstGeom prst="rect">
            <a:avLst/>
          </a:prstGeom>
          <a:noFill/>
          <a:ln>
            <a:noFill/>
          </a:ln>
        </p:spPr>
      </p:pic>
      <p:pic>
        <p:nvPicPr>
          <p:cNvPr id="327" name="Google Shape;327;p8" descr="A picture containing large, green, water, blue&#10;&#10;Description automatically generated"/>
          <p:cNvPicPr preferRelativeResize="0"/>
          <p:nvPr/>
        </p:nvPicPr>
        <p:blipFill rotWithShape="1">
          <a:blip r:embed="rId7">
            <a:alphaModFix/>
          </a:blip>
          <a:srcRect/>
          <a:stretch/>
        </p:blipFill>
        <p:spPr>
          <a:xfrm>
            <a:off x="7523806" y="2889478"/>
            <a:ext cx="1381945" cy="1381945"/>
          </a:xfrm>
          <a:prstGeom prst="rect">
            <a:avLst/>
          </a:prstGeom>
          <a:noFill/>
          <a:ln>
            <a:noFill/>
          </a:ln>
        </p:spPr>
      </p:pic>
      <p:sp>
        <p:nvSpPr>
          <p:cNvPr id="15" name="Text Placeholder 1">
            <a:extLst>
              <a:ext uri="{FF2B5EF4-FFF2-40B4-BE49-F238E27FC236}">
                <a16:creationId xmlns:a16="http://schemas.microsoft.com/office/drawing/2014/main" id="{CDA4E08E-7745-4F4D-BBA4-904ECDE4E566}"/>
              </a:ext>
            </a:extLst>
          </p:cNvPr>
          <p:cNvSpPr txBox="1">
            <a:spLocks/>
          </p:cNvSpPr>
          <p:nvPr/>
        </p:nvSpPr>
        <p:spPr>
          <a:xfrm>
            <a:off x="620714" y="1003733"/>
            <a:ext cx="4033008" cy="724750"/>
          </a:xfrm>
          <a:prstGeom prst="rect">
            <a:avLst/>
          </a:prstGeom>
        </p:spPr>
        <p:txBody>
          <a:bodyPr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solidFill>
                  <a:srgbClr val="001232"/>
                </a:solidFill>
                <a:latin typeface="Verdana" panose="020B0604030504040204" pitchFamily="34" charset="0"/>
                <a:ea typeface="Verdana" panose="020B0604030504040204" pitchFamily="34" charset="0"/>
                <a:cs typeface="Verdana" panose="020B0604030504040204" pitchFamily="34" charset="0"/>
              </a:rPr>
              <a:t>Five Elements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grpSp>
        <p:nvGrpSpPr>
          <p:cNvPr id="7" name="Group 6">
            <a:extLst>
              <a:ext uri="{FF2B5EF4-FFF2-40B4-BE49-F238E27FC236}">
                <a16:creationId xmlns:a16="http://schemas.microsoft.com/office/drawing/2014/main" id="{78989D7A-38AE-5D4E-84A3-C0FFB17C506A}"/>
              </a:ext>
            </a:extLst>
          </p:cNvPr>
          <p:cNvGrpSpPr/>
          <p:nvPr/>
        </p:nvGrpSpPr>
        <p:grpSpPr>
          <a:xfrm>
            <a:off x="8232234" y="2040396"/>
            <a:ext cx="3218255" cy="2777208"/>
            <a:chOff x="8171343" y="2040396"/>
            <a:chExt cx="3218255" cy="2777208"/>
          </a:xfrm>
        </p:grpSpPr>
        <p:sp>
          <p:nvSpPr>
            <p:cNvPr id="30" name="Rectangle 29">
              <a:extLst>
                <a:ext uri="{FF2B5EF4-FFF2-40B4-BE49-F238E27FC236}">
                  <a16:creationId xmlns:a16="http://schemas.microsoft.com/office/drawing/2014/main" id="{244CA538-BB1C-904D-A212-929EB8CFDC9E}"/>
                </a:ext>
              </a:extLst>
            </p:cNvPr>
            <p:cNvSpPr/>
            <p:nvPr/>
          </p:nvSpPr>
          <p:spPr>
            <a:xfrm>
              <a:off x="8171343" y="2040396"/>
              <a:ext cx="3218255" cy="27772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Google Shape;336;p9"/>
            <p:cNvSpPr txBox="1"/>
            <p:nvPr/>
          </p:nvSpPr>
          <p:spPr>
            <a:xfrm>
              <a:off x="8949836" y="2326542"/>
              <a:ext cx="1660065" cy="46166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Montserrat"/>
                </a:rPr>
                <a:t>KAPHA</a:t>
              </a:r>
              <a:br>
                <a:rPr lang="en-US" sz="1500" b="1"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Montserrat"/>
                </a:rPr>
              </a:br>
              <a:r>
                <a:rPr lang="en-US" sz="1500" b="0"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Montserrat"/>
                </a:rPr>
                <a:t>Protection</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p:txBody>
        </p:sp>
        <p:grpSp>
          <p:nvGrpSpPr>
            <p:cNvPr id="338" name="Google Shape;338;p9"/>
            <p:cNvGrpSpPr/>
            <p:nvPr/>
          </p:nvGrpSpPr>
          <p:grpSpPr>
            <a:xfrm>
              <a:off x="8458380" y="2969537"/>
              <a:ext cx="2642976" cy="1252507"/>
              <a:chOff x="7988346" y="3457386"/>
              <a:chExt cx="3216346" cy="1524227"/>
            </a:xfrm>
          </p:grpSpPr>
          <p:pic>
            <p:nvPicPr>
              <p:cNvPr id="339" name="Google Shape;339;p9" descr="A picture containing sitting, glass&#10;&#10;Description automatically generated"/>
              <p:cNvPicPr preferRelativeResize="0"/>
              <p:nvPr/>
            </p:nvPicPr>
            <p:blipFill rotWithShape="1">
              <a:blip r:embed="rId3">
                <a:alphaModFix/>
              </a:blip>
              <a:srcRect/>
              <a:stretch/>
            </p:blipFill>
            <p:spPr>
              <a:xfrm>
                <a:off x="9684552" y="3461473"/>
                <a:ext cx="1520140" cy="1520140"/>
              </a:xfrm>
              <a:prstGeom prst="rect">
                <a:avLst/>
              </a:prstGeom>
              <a:noFill/>
              <a:ln>
                <a:noFill/>
              </a:ln>
            </p:spPr>
          </p:pic>
          <p:pic>
            <p:nvPicPr>
              <p:cNvPr id="340" name="Google Shape;340;p9" descr="A picture containing large, green, water, blue&#10;&#10;Description automatically generated"/>
              <p:cNvPicPr preferRelativeResize="0"/>
              <p:nvPr/>
            </p:nvPicPr>
            <p:blipFill rotWithShape="1">
              <a:blip r:embed="rId4">
                <a:alphaModFix/>
              </a:blip>
              <a:srcRect/>
              <a:stretch/>
            </p:blipFill>
            <p:spPr>
              <a:xfrm>
                <a:off x="7988346" y="3457386"/>
                <a:ext cx="1520140" cy="1520140"/>
              </a:xfrm>
              <a:prstGeom prst="rect">
                <a:avLst/>
              </a:prstGeom>
              <a:noFill/>
              <a:ln>
                <a:noFill/>
              </a:ln>
            </p:spPr>
          </p:pic>
        </p:grpSp>
        <p:sp>
          <p:nvSpPr>
            <p:cNvPr id="345" name="Google Shape;345;p9"/>
            <p:cNvSpPr txBox="1"/>
            <p:nvPr/>
          </p:nvSpPr>
          <p:spPr>
            <a:xfrm>
              <a:off x="8705125" y="4395042"/>
              <a:ext cx="843283" cy="12311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800"/>
                <a:buFont typeface="Arial"/>
                <a:buNone/>
              </a:pPr>
              <a:r>
                <a:rPr lang="en-US" sz="800" b="1"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Montserrat SemiBold"/>
                </a:rPr>
                <a:t>WATER</a:t>
              </a:r>
              <a:endParaRPr>
                <a:solidFill>
                  <a:srgbClr val="001232"/>
                </a:solidFill>
                <a:latin typeface="Verdana" panose="020B0604030504040204" pitchFamily="34" charset="0"/>
                <a:ea typeface="Verdana" panose="020B0604030504040204" pitchFamily="34" charset="0"/>
                <a:cs typeface="Verdana" panose="020B0604030504040204" pitchFamily="34" charset="0"/>
              </a:endParaRPr>
            </a:p>
          </p:txBody>
        </p:sp>
        <p:sp>
          <p:nvSpPr>
            <p:cNvPr id="346" name="Google Shape;346;p9"/>
            <p:cNvSpPr txBox="1"/>
            <p:nvPr/>
          </p:nvSpPr>
          <p:spPr>
            <a:xfrm>
              <a:off x="10055140" y="4382514"/>
              <a:ext cx="843283" cy="12311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800"/>
                <a:buFont typeface="Arial"/>
                <a:buNone/>
              </a:pPr>
              <a:r>
                <a:rPr lang="en-US" sz="800" b="1"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Montserrat SemiBold"/>
                </a:rPr>
                <a:t>EARTH</a:t>
              </a:r>
              <a:endParaRPr>
                <a:solidFill>
                  <a:srgbClr val="001232"/>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8" name="Group 7">
            <a:extLst>
              <a:ext uri="{FF2B5EF4-FFF2-40B4-BE49-F238E27FC236}">
                <a16:creationId xmlns:a16="http://schemas.microsoft.com/office/drawing/2014/main" id="{A7623C77-F6CB-0742-9151-1168A1581125}"/>
              </a:ext>
            </a:extLst>
          </p:cNvPr>
          <p:cNvGrpSpPr/>
          <p:nvPr/>
        </p:nvGrpSpPr>
        <p:grpSpPr>
          <a:xfrm>
            <a:off x="756740" y="2040396"/>
            <a:ext cx="3218255" cy="2777208"/>
            <a:chOff x="620714" y="2040396"/>
            <a:chExt cx="3218255" cy="2777208"/>
          </a:xfrm>
        </p:grpSpPr>
        <p:sp>
          <p:nvSpPr>
            <p:cNvPr id="6" name="Rectangle 5">
              <a:extLst>
                <a:ext uri="{FF2B5EF4-FFF2-40B4-BE49-F238E27FC236}">
                  <a16:creationId xmlns:a16="http://schemas.microsoft.com/office/drawing/2014/main" id="{AF7E1ADC-5022-6F42-9F9D-401F455DFD68}"/>
                </a:ext>
              </a:extLst>
            </p:cNvPr>
            <p:cNvSpPr/>
            <p:nvPr/>
          </p:nvSpPr>
          <p:spPr>
            <a:xfrm>
              <a:off x="620714" y="2040396"/>
              <a:ext cx="3218255" cy="27772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Google Shape;334;p9"/>
            <p:cNvSpPr txBox="1"/>
            <p:nvPr/>
          </p:nvSpPr>
          <p:spPr>
            <a:xfrm>
              <a:off x="1198619" y="2326542"/>
              <a:ext cx="2040397" cy="46166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Montserrat"/>
                </a:rPr>
                <a:t>VATA</a:t>
              </a:r>
              <a:br>
                <a:rPr lang="en-US" sz="1500" b="1"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Montserrat"/>
                </a:rPr>
              </a:br>
              <a:r>
                <a:rPr lang="en-US" sz="1500" b="0"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Montserrat"/>
                </a:rPr>
                <a:t>Movement</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p:txBody>
        </p:sp>
        <p:sp>
          <p:nvSpPr>
            <p:cNvPr id="341" name="Google Shape;341;p9"/>
            <p:cNvSpPr txBox="1"/>
            <p:nvPr/>
          </p:nvSpPr>
          <p:spPr>
            <a:xfrm>
              <a:off x="1108838" y="4400014"/>
              <a:ext cx="843283" cy="12311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800"/>
                <a:buFont typeface="Arial"/>
                <a:buNone/>
              </a:pPr>
              <a:r>
                <a:rPr lang="en-US" sz="800" b="1"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Montserrat SemiBold"/>
                </a:rPr>
                <a:t>SPACE</a:t>
              </a:r>
              <a:endParaRPr>
                <a:solidFill>
                  <a:srgbClr val="001232"/>
                </a:solidFill>
                <a:latin typeface="Verdana" panose="020B0604030504040204" pitchFamily="34" charset="0"/>
                <a:ea typeface="Verdana" panose="020B0604030504040204" pitchFamily="34" charset="0"/>
                <a:cs typeface="Verdana" panose="020B0604030504040204" pitchFamily="34" charset="0"/>
              </a:endParaRPr>
            </a:p>
          </p:txBody>
        </p:sp>
        <p:sp>
          <p:nvSpPr>
            <p:cNvPr id="342" name="Google Shape;342;p9"/>
            <p:cNvSpPr txBox="1"/>
            <p:nvPr/>
          </p:nvSpPr>
          <p:spPr>
            <a:xfrm>
              <a:off x="2504389" y="4400014"/>
              <a:ext cx="843283" cy="12311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800"/>
                <a:buFont typeface="Arial"/>
                <a:buNone/>
              </a:pPr>
              <a:r>
                <a:rPr lang="en-US" sz="800" b="1"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Montserrat SemiBold"/>
                </a:rPr>
                <a:t>AIR</a:t>
              </a:r>
              <a:endParaRPr>
                <a:solidFill>
                  <a:srgbClr val="001232"/>
                </a:solidFill>
                <a:latin typeface="Verdana" panose="020B0604030504040204" pitchFamily="34" charset="0"/>
                <a:ea typeface="Verdana" panose="020B0604030504040204" pitchFamily="34" charset="0"/>
                <a:cs typeface="Verdana" panose="020B0604030504040204" pitchFamily="34" charset="0"/>
              </a:endParaRPr>
            </a:p>
          </p:txBody>
        </p:sp>
        <p:grpSp>
          <p:nvGrpSpPr>
            <p:cNvPr id="4" name="Group 3">
              <a:extLst>
                <a:ext uri="{FF2B5EF4-FFF2-40B4-BE49-F238E27FC236}">
                  <a16:creationId xmlns:a16="http://schemas.microsoft.com/office/drawing/2014/main" id="{01AB2BA5-F9B9-F54F-A839-C4AB7D9A9A7B}"/>
                </a:ext>
              </a:extLst>
            </p:cNvPr>
            <p:cNvGrpSpPr/>
            <p:nvPr/>
          </p:nvGrpSpPr>
          <p:grpSpPr>
            <a:xfrm>
              <a:off x="905906" y="2969536"/>
              <a:ext cx="2644700" cy="1249149"/>
              <a:chOff x="609597" y="3001201"/>
              <a:chExt cx="3218442" cy="1520140"/>
            </a:xfrm>
          </p:grpSpPr>
          <p:pic>
            <p:nvPicPr>
              <p:cNvPr id="347" name="Google Shape;347;p9" descr="A picture containing large, flying, clouds, airplane&#10;&#10;Description automatically generated"/>
              <p:cNvPicPr preferRelativeResize="0"/>
              <p:nvPr/>
            </p:nvPicPr>
            <p:blipFill rotWithShape="1">
              <a:blip r:embed="rId5">
                <a:alphaModFix/>
              </a:blip>
              <a:srcRect/>
              <a:stretch/>
            </p:blipFill>
            <p:spPr>
              <a:xfrm>
                <a:off x="2307899" y="3001201"/>
                <a:ext cx="1520140" cy="1520140"/>
              </a:xfrm>
              <a:prstGeom prst="rect">
                <a:avLst/>
              </a:prstGeom>
              <a:noFill/>
              <a:ln>
                <a:noFill/>
              </a:ln>
            </p:spPr>
          </p:pic>
          <p:pic>
            <p:nvPicPr>
              <p:cNvPr id="348" name="Google Shape;348;p9" descr="A picture containing sitting, table, round, blue&#10;&#10;Description automatically generated"/>
              <p:cNvPicPr preferRelativeResize="0"/>
              <p:nvPr/>
            </p:nvPicPr>
            <p:blipFill rotWithShape="1">
              <a:blip r:embed="rId6">
                <a:alphaModFix/>
              </a:blip>
              <a:srcRect/>
              <a:stretch/>
            </p:blipFill>
            <p:spPr>
              <a:xfrm>
                <a:off x="609597" y="3001201"/>
                <a:ext cx="1520140" cy="1520140"/>
              </a:xfrm>
              <a:prstGeom prst="rect">
                <a:avLst/>
              </a:prstGeom>
              <a:noFill/>
              <a:ln>
                <a:noFill/>
              </a:ln>
            </p:spPr>
          </p:pic>
        </p:grpSp>
      </p:grpSp>
      <p:grpSp>
        <p:nvGrpSpPr>
          <p:cNvPr id="9" name="Group 8">
            <a:extLst>
              <a:ext uri="{FF2B5EF4-FFF2-40B4-BE49-F238E27FC236}">
                <a16:creationId xmlns:a16="http://schemas.microsoft.com/office/drawing/2014/main" id="{4E08B03F-503C-2042-AC6F-1331EEC697B9}"/>
              </a:ext>
            </a:extLst>
          </p:cNvPr>
          <p:cNvGrpSpPr/>
          <p:nvPr/>
        </p:nvGrpSpPr>
        <p:grpSpPr>
          <a:xfrm>
            <a:off x="4475219" y="2040396"/>
            <a:ext cx="3218255" cy="2777208"/>
            <a:chOff x="4346750" y="2040396"/>
            <a:chExt cx="3218255" cy="2777208"/>
          </a:xfrm>
        </p:grpSpPr>
        <p:sp>
          <p:nvSpPr>
            <p:cNvPr id="29" name="Rectangle 28">
              <a:extLst>
                <a:ext uri="{FF2B5EF4-FFF2-40B4-BE49-F238E27FC236}">
                  <a16:creationId xmlns:a16="http://schemas.microsoft.com/office/drawing/2014/main" id="{8644D220-2646-844D-8B64-D19ACC0DD4C0}"/>
                </a:ext>
              </a:extLst>
            </p:cNvPr>
            <p:cNvSpPr/>
            <p:nvPr/>
          </p:nvSpPr>
          <p:spPr>
            <a:xfrm>
              <a:off x="4346750" y="2040396"/>
              <a:ext cx="3218255" cy="27772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Google Shape;335;p9"/>
            <p:cNvSpPr txBox="1"/>
            <p:nvPr/>
          </p:nvSpPr>
          <p:spPr>
            <a:xfrm>
              <a:off x="5214152" y="2326542"/>
              <a:ext cx="1483452" cy="46166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Montserrat"/>
                </a:rPr>
                <a:t>PITTA</a:t>
              </a:r>
              <a:br>
                <a:rPr lang="en-US" sz="1500" b="1"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Montserrat"/>
                </a:rPr>
              </a:br>
              <a:r>
                <a:rPr lang="en-US" sz="1500" b="0"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Montserrat"/>
                </a:rPr>
                <a:t>Transformation</a:t>
              </a:r>
              <a:endParaRPr>
                <a:solidFill>
                  <a:srgbClr val="001232"/>
                </a:solidFill>
                <a:latin typeface="Verdana" panose="020B0604030504040204" pitchFamily="34" charset="0"/>
                <a:ea typeface="Verdana" panose="020B0604030504040204" pitchFamily="34" charset="0"/>
                <a:cs typeface="Verdana" panose="020B0604030504040204" pitchFamily="34" charset="0"/>
              </a:endParaRPr>
            </a:p>
          </p:txBody>
        </p:sp>
        <p:sp>
          <p:nvSpPr>
            <p:cNvPr id="343" name="Google Shape;343;p9"/>
            <p:cNvSpPr txBox="1"/>
            <p:nvPr/>
          </p:nvSpPr>
          <p:spPr>
            <a:xfrm>
              <a:off x="4836598" y="4400013"/>
              <a:ext cx="843283" cy="12311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800"/>
                <a:buFont typeface="Arial"/>
                <a:buNone/>
              </a:pPr>
              <a:r>
                <a:rPr lang="en-US" sz="800" b="1"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Montserrat SemiBold"/>
                </a:rPr>
                <a:t>FIRE</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p:txBody>
        </p:sp>
        <p:sp>
          <p:nvSpPr>
            <p:cNvPr id="344" name="Google Shape;344;p9"/>
            <p:cNvSpPr txBox="1"/>
            <p:nvPr/>
          </p:nvSpPr>
          <p:spPr>
            <a:xfrm>
              <a:off x="6275962" y="4395042"/>
              <a:ext cx="843283" cy="12311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800"/>
                <a:buFont typeface="Arial"/>
                <a:buNone/>
              </a:pPr>
              <a:r>
                <a:rPr lang="en-US" sz="800" b="1"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Montserrat SemiBold"/>
                </a:rPr>
                <a:t>WATER</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p:txBody>
        </p:sp>
        <p:grpSp>
          <p:nvGrpSpPr>
            <p:cNvPr id="5" name="Group 4">
              <a:extLst>
                <a:ext uri="{FF2B5EF4-FFF2-40B4-BE49-F238E27FC236}">
                  <a16:creationId xmlns:a16="http://schemas.microsoft.com/office/drawing/2014/main" id="{CEAE55F9-767A-BE48-8A3C-E24EFF12DF7C}"/>
                </a:ext>
              </a:extLst>
            </p:cNvPr>
            <p:cNvGrpSpPr/>
            <p:nvPr/>
          </p:nvGrpSpPr>
          <p:grpSpPr>
            <a:xfrm>
              <a:off x="4633666" y="2974486"/>
              <a:ext cx="2644700" cy="1249149"/>
              <a:chOff x="4367975" y="3001201"/>
              <a:chExt cx="3218442" cy="1520140"/>
            </a:xfrm>
          </p:grpSpPr>
          <p:pic>
            <p:nvPicPr>
              <p:cNvPr id="337" name="Google Shape;337;p9" descr="A picture containing small, snow, sitting, table&#10;&#10;Description automatically generated"/>
              <p:cNvPicPr preferRelativeResize="0"/>
              <p:nvPr/>
            </p:nvPicPr>
            <p:blipFill rotWithShape="1">
              <a:blip r:embed="rId7">
                <a:alphaModFix/>
              </a:blip>
              <a:srcRect/>
              <a:stretch/>
            </p:blipFill>
            <p:spPr>
              <a:xfrm>
                <a:off x="4367975" y="3001201"/>
                <a:ext cx="1520140" cy="1520140"/>
              </a:xfrm>
              <a:prstGeom prst="rect">
                <a:avLst/>
              </a:prstGeom>
              <a:noFill/>
              <a:ln>
                <a:noFill/>
              </a:ln>
            </p:spPr>
          </p:pic>
          <p:pic>
            <p:nvPicPr>
              <p:cNvPr id="350" name="Google Shape;350;p9" descr="A picture containing large, green, water, blue&#10;&#10;Description automatically generated"/>
              <p:cNvPicPr preferRelativeResize="0"/>
              <p:nvPr/>
            </p:nvPicPr>
            <p:blipFill rotWithShape="1">
              <a:blip r:embed="rId4">
                <a:alphaModFix/>
              </a:blip>
              <a:srcRect/>
              <a:stretch/>
            </p:blipFill>
            <p:spPr>
              <a:xfrm>
                <a:off x="6066277" y="3001201"/>
                <a:ext cx="1520140" cy="1520140"/>
              </a:xfrm>
              <a:prstGeom prst="rect">
                <a:avLst/>
              </a:prstGeom>
              <a:noFill/>
              <a:ln>
                <a:noFill/>
              </a:ln>
            </p:spPr>
          </p:pic>
        </p:grpSp>
      </p:grpSp>
      <p:sp>
        <p:nvSpPr>
          <p:cNvPr id="23" name="Text Placeholder 1">
            <a:extLst>
              <a:ext uri="{FF2B5EF4-FFF2-40B4-BE49-F238E27FC236}">
                <a16:creationId xmlns:a16="http://schemas.microsoft.com/office/drawing/2014/main" id="{0B886C98-693A-BC4F-A604-3079CE09A3FA}"/>
              </a:ext>
            </a:extLst>
          </p:cNvPr>
          <p:cNvSpPr txBox="1">
            <a:spLocks/>
          </p:cNvSpPr>
          <p:nvPr/>
        </p:nvSpPr>
        <p:spPr>
          <a:xfrm>
            <a:off x="620714" y="1003733"/>
            <a:ext cx="7964066" cy="724750"/>
          </a:xfrm>
          <a:prstGeom prst="rect">
            <a:avLst/>
          </a:prstGeom>
        </p:spPr>
        <p:txBody>
          <a:bodyPr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solidFill>
                  <a:srgbClr val="001232"/>
                </a:solidFill>
                <a:latin typeface="Verdana" panose="020B0604030504040204" pitchFamily="34" charset="0"/>
                <a:ea typeface="Verdana" panose="020B0604030504040204" pitchFamily="34" charset="0"/>
                <a:cs typeface="Verdana" panose="020B0604030504040204" pitchFamily="34" charset="0"/>
              </a:rPr>
              <a:t>Three </a:t>
            </a:r>
            <a:r>
              <a:rPr lang="en-US" sz="2400" b="1" dirty="0" err="1">
                <a:solidFill>
                  <a:srgbClr val="001232"/>
                </a:solidFill>
                <a:latin typeface="Verdana" panose="020B0604030504040204" pitchFamily="34" charset="0"/>
                <a:ea typeface="Verdana" panose="020B0604030504040204" pitchFamily="34" charset="0"/>
                <a:cs typeface="Verdana" panose="020B0604030504040204" pitchFamily="34" charset="0"/>
              </a:rPr>
              <a:t>Doshas</a:t>
            </a:r>
            <a:r>
              <a:rPr lang="en-US" sz="2400" b="1" dirty="0">
                <a:solidFill>
                  <a:srgbClr val="001232"/>
                </a:solidFill>
                <a:latin typeface="Verdana" panose="020B0604030504040204" pitchFamily="34" charset="0"/>
                <a:ea typeface="Verdana" panose="020B0604030504040204" pitchFamily="34" charset="0"/>
                <a:cs typeface="Verdana" panose="020B0604030504040204" pitchFamily="34" charset="0"/>
              </a:rPr>
              <a:t> | Mind Body Constitutions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9" name="Google Shape;359;p10" descr="A picture containing large, flying, clouds, airplane&#10;&#10;Description automatically generated"/>
          <p:cNvPicPr preferRelativeResize="0"/>
          <p:nvPr/>
        </p:nvPicPr>
        <p:blipFill rotWithShape="1">
          <a:blip r:embed="rId3">
            <a:alphaModFix/>
          </a:blip>
          <a:srcRect/>
          <a:stretch/>
        </p:blipFill>
        <p:spPr>
          <a:xfrm>
            <a:off x="6433198" y="5340808"/>
            <a:ext cx="943887" cy="943888"/>
          </a:xfrm>
          <a:prstGeom prst="rect">
            <a:avLst/>
          </a:prstGeom>
          <a:noFill/>
          <a:ln>
            <a:noFill/>
          </a:ln>
        </p:spPr>
      </p:pic>
      <p:pic>
        <p:nvPicPr>
          <p:cNvPr id="360" name="Google Shape;360;p10" descr="A picture containing sitting, table, round, blue&#10;&#10;Description automatically generated"/>
          <p:cNvPicPr preferRelativeResize="0"/>
          <p:nvPr/>
        </p:nvPicPr>
        <p:blipFill rotWithShape="1">
          <a:blip r:embed="rId4">
            <a:alphaModFix/>
          </a:blip>
          <a:srcRect/>
          <a:stretch/>
        </p:blipFill>
        <p:spPr>
          <a:xfrm>
            <a:off x="5334841" y="5340808"/>
            <a:ext cx="943888" cy="943888"/>
          </a:xfrm>
          <a:prstGeom prst="rect">
            <a:avLst/>
          </a:prstGeom>
          <a:noFill/>
          <a:ln>
            <a:noFill/>
          </a:ln>
        </p:spPr>
      </p:pic>
      <p:sp>
        <p:nvSpPr>
          <p:cNvPr id="361" name="Google Shape;361;p10"/>
          <p:cNvSpPr txBox="1">
            <a:spLocks noGrp="1"/>
          </p:cNvSpPr>
          <p:nvPr>
            <p:ph type="body" idx="4294967295"/>
          </p:nvPr>
        </p:nvSpPr>
        <p:spPr>
          <a:xfrm>
            <a:off x="609600" y="3114497"/>
            <a:ext cx="2861700" cy="599897"/>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500"/>
              <a:buNone/>
            </a:pPr>
            <a:r>
              <a:rPr lang="en-US" b="0" dirty="0">
                <a:solidFill>
                  <a:srgbClr val="001232"/>
                </a:solidFill>
                <a:latin typeface="Verdana" panose="020B0604030504040204" pitchFamily="34" charset="0"/>
                <a:ea typeface="Verdana" panose="020B0604030504040204" pitchFamily="34" charset="0"/>
                <a:cs typeface="Verdana" panose="020B0604030504040204" pitchFamily="34" charset="0"/>
                <a:sym typeface="Montserrat"/>
              </a:rPr>
              <a:t>Primary Functions:</a:t>
            </a:r>
            <a:endParaRPr b="0" dirty="0">
              <a:solidFill>
                <a:srgbClr val="001232"/>
              </a:solidFill>
              <a:latin typeface="Verdana" panose="020B0604030504040204" pitchFamily="34" charset="0"/>
              <a:ea typeface="Verdana" panose="020B0604030504040204" pitchFamily="34" charset="0"/>
              <a:cs typeface="Verdana" panose="020B0604030504040204" pitchFamily="34" charset="0"/>
              <a:sym typeface="Montserrat"/>
            </a:endParaRPr>
          </a:p>
          <a:p>
            <a:pPr marL="0" lvl="0" indent="0" algn="l" rtl="0">
              <a:spcBef>
                <a:spcPts val="0"/>
              </a:spcBef>
              <a:spcAft>
                <a:spcPts val="0"/>
              </a:spcAft>
              <a:buClr>
                <a:schemeClr val="dk1"/>
              </a:buClr>
              <a:buSzPts val="1500"/>
              <a:buNone/>
            </a:pPr>
            <a:r>
              <a:rPr lang="en-US" b="0" dirty="0">
                <a:solidFill>
                  <a:srgbClr val="001232"/>
                </a:solidFill>
                <a:latin typeface="Verdana" panose="020B0604030504040204" pitchFamily="34" charset="0"/>
                <a:ea typeface="Verdana" panose="020B0604030504040204" pitchFamily="34" charset="0"/>
                <a:cs typeface="Verdana" panose="020B0604030504040204" pitchFamily="34" charset="0"/>
                <a:sym typeface="Montserrat"/>
              </a:rPr>
              <a:t>Movement, Transportation</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p:txBody>
      </p:sp>
      <p:sp>
        <p:nvSpPr>
          <p:cNvPr id="362" name="Google Shape;362;p10"/>
          <p:cNvSpPr txBox="1">
            <a:spLocks noGrp="1"/>
          </p:cNvSpPr>
          <p:nvPr>
            <p:ph type="body" idx="4294967295"/>
          </p:nvPr>
        </p:nvSpPr>
        <p:spPr>
          <a:xfrm>
            <a:off x="5334845" y="727460"/>
            <a:ext cx="1848300" cy="32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500"/>
              <a:buNone/>
            </a:pPr>
            <a:r>
              <a:rPr lang="en-US" b="1" dirty="0">
                <a:solidFill>
                  <a:srgbClr val="001232"/>
                </a:solidFill>
                <a:latin typeface="Verdana" panose="020B0604030504040204" pitchFamily="34" charset="0"/>
                <a:ea typeface="Verdana" panose="020B0604030504040204" pitchFamily="34" charset="0"/>
                <a:cs typeface="Verdana" panose="020B0604030504040204" pitchFamily="34" charset="0"/>
              </a:rPr>
              <a:t>QUALITIES</a:t>
            </a:r>
            <a:endParaRPr b="1" dirty="0">
              <a:solidFill>
                <a:srgbClr val="001232"/>
              </a:solidFill>
              <a:latin typeface="Verdana" panose="020B0604030504040204" pitchFamily="34" charset="0"/>
              <a:ea typeface="Verdana" panose="020B0604030504040204" pitchFamily="34" charset="0"/>
              <a:cs typeface="Verdana" panose="020B0604030504040204" pitchFamily="34" charset="0"/>
            </a:endParaRPr>
          </a:p>
        </p:txBody>
      </p:sp>
      <p:sp>
        <p:nvSpPr>
          <p:cNvPr id="363" name="Google Shape;363;p10"/>
          <p:cNvSpPr txBox="1">
            <a:spLocks noGrp="1"/>
          </p:cNvSpPr>
          <p:nvPr>
            <p:ph type="body" idx="4294967295"/>
          </p:nvPr>
        </p:nvSpPr>
        <p:spPr>
          <a:xfrm>
            <a:off x="5453964" y="1186692"/>
            <a:ext cx="1848300" cy="2919000"/>
          </a:xfrm>
          <a:prstGeom prst="rect">
            <a:avLst/>
          </a:prstGeom>
          <a:noFill/>
          <a:ln>
            <a:noFill/>
          </a:ln>
        </p:spPr>
        <p:txBody>
          <a:bodyPr spcFirstLastPara="1" wrap="square" lIns="0" tIns="0" rIns="0" bIns="0" anchor="t" anchorCtr="0">
            <a:noAutofit/>
          </a:bodyPr>
          <a:lstStyle/>
          <a:p>
            <a:pPr marL="231775" marR="0" lvl="0" indent="-231775" algn="l" rtl="0">
              <a:spcBef>
                <a:spcPts val="0"/>
              </a:spcBef>
              <a:spcAft>
                <a:spcPts val="0"/>
              </a:spcAft>
              <a:buClrTx/>
              <a:buSzPts val="1400"/>
              <a:buFont typeface="Arial"/>
              <a:buChar char="•"/>
            </a:pPr>
            <a:r>
              <a:rPr lang="en-US" dirty="0">
                <a:solidFill>
                  <a:srgbClr val="001232"/>
                </a:solidFill>
                <a:latin typeface="Verdana" panose="020B0604030504040204" pitchFamily="34" charset="0"/>
                <a:ea typeface="Verdana" panose="020B0604030504040204" pitchFamily="34" charset="0"/>
                <a:cs typeface="Verdana" panose="020B0604030504040204" pitchFamily="34" charset="0"/>
              </a:rPr>
              <a:t>Cold </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dirty="0">
                <a:solidFill>
                  <a:srgbClr val="001232"/>
                </a:solidFill>
                <a:latin typeface="Verdana" panose="020B0604030504040204" pitchFamily="34" charset="0"/>
                <a:ea typeface="Verdana" panose="020B0604030504040204" pitchFamily="34" charset="0"/>
                <a:cs typeface="Verdana" panose="020B0604030504040204" pitchFamily="34" charset="0"/>
              </a:rPr>
              <a:t>Light</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dirty="0">
                <a:solidFill>
                  <a:srgbClr val="001232"/>
                </a:solidFill>
                <a:latin typeface="Verdana" panose="020B0604030504040204" pitchFamily="34" charset="0"/>
                <a:ea typeface="Verdana" panose="020B0604030504040204" pitchFamily="34" charset="0"/>
                <a:cs typeface="Verdana" panose="020B0604030504040204" pitchFamily="34" charset="0"/>
              </a:rPr>
              <a:t>Dry</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dirty="0">
                <a:solidFill>
                  <a:srgbClr val="001232"/>
                </a:solidFill>
                <a:latin typeface="Verdana" panose="020B0604030504040204" pitchFamily="34" charset="0"/>
                <a:ea typeface="Verdana" panose="020B0604030504040204" pitchFamily="34" charset="0"/>
                <a:cs typeface="Verdana" panose="020B0604030504040204" pitchFamily="34" charset="0"/>
              </a:rPr>
              <a:t>Sharp</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dirty="0">
                <a:solidFill>
                  <a:srgbClr val="001232"/>
                </a:solidFill>
                <a:latin typeface="Verdana" panose="020B0604030504040204" pitchFamily="34" charset="0"/>
                <a:ea typeface="Verdana" panose="020B0604030504040204" pitchFamily="34" charset="0"/>
                <a:cs typeface="Verdana" panose="020B0604030504040204" pitchFamily="34" charset="0"/>
              </a:rPr>
              <a:t>Irregular</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dirty="0">
                <a:solidFill>
                  <a:srgbClr val="001232"/>
                </a:solidFill>
                <a:latin typeface="Verdana" panose="020B0604030504040204" pitchFamily="34" charset="0"/>
                <a:ea typeface="Verdana" panose="020B0604030504040204" pitchFamily="34" charset="0"/>
                <a:cs typeface="Verdana" panose="020B0604030504040204" pitchFamily="34" charset="0"/>
              </a:rPr>
              <a:t>Rough</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dirty="0">
                <a:solidFill>
                  <a:srgbClr val="001232"/>
                </a:solidFill>
                <a:latin typeface="Verdana" panose="020B0604030504040204" pitchFamily="34" charset="0"/>
                <a:ea typeface="Verdana" panose="020B0604030504040204" pitchFamily="34" charset="0"/>
                <a:cs typeface="Verdana" panose="020B0604030504040204" pitchFamily="34" charset="0"/>
              </a:rPr>
              <a:t>Mobile</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dirty="0">
                <a:solidFill>
                  <a:srgbClr val="001232"/>
                </a:solidFill>
                <a:latin typeface="Verdana" panose="020B0604030504040204" pitchFamily="34" charset="0"/>
                <a:ea typeface="Verdana" panose="020B0604030504040204" pitchFamily="34" charset="0"/>
                <a:cs typeface="Verdana" panose="020B0604030504040204" pitchFamily="34" charset="0"/>
              </a:rPr>
              <a:t>Quick</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dirty="0">
                <a:solidFill>
                  <a:srgbClr val="001232"/>
                </a:solidFill>
                <a:latin typeface="Verdana" panose="020B0604030504040204" pitchFamily="34" charset="0"/>
                <a:ea typeface="Verdana" panose="020B0604030504040204" pitchFamily="34" charset="0"/>
                <a:cs typeface="Verdana" panose="020B0604030504040204" pitchFamily="34" charset="0"/>
              </a:rPr>
              <a:t>Changeable</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p:txBody>
      </p:sp>
      <p:sp>
        <p:nvSpPr>
          <p:cNvPr id="364" name="Google Shape;364;p10"/>
          <p:cNvSpPr txBox="1"/>
          <p:nvPr/>
        </p:nvSpPr>
        <p:spPr>
          <a:xfrm>
            <a:off x="5334842" y="4786920"/>
            <a:ext cx="1848300" cy="329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500"/>
              <a:buFont typeface="Calibri"/>
              <a:buNone/>
            </a:pPr>
            <a:r>
              <a:rPr lang="en-US" b="1"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Montserrat"/>
              </a:rPr>
              <a:t>ELEMENTS</a:t>
            </a:r>
            <a:endParaRPr>
              <a:solidFill>
                <a:srgbClr val="001232"/>
              </a:solidFill>
              <a:latin typeface="Verdana" panose="020B0604030504040204" pitchFamily="34" charset="0"/>
              <a:ea typeface="Verdana" panose="020B0604030504040204" pitchFamily="34" charset="0"/>
              <a:cs typeface="Verdana" panose="020B0604030504040204" pitchFamily="34" charset="0"/>
            </a:endParaRPr>
          </a:p>
        </p:txBody>
      </p:sp>
      <p:sp>
        <p:nvSpPr>
          <p:cNvPr id="366" name="Google Shape;366;p10"/>
          <p:cNvSpPr txBox="1"/>
          <p:nvPr/>
        </p:nvSpPr>
        <p:spPr>
          <a:xfrm>
            <a:off x="7904919" y="727460"/>
            <a:ext cx="3402600" cy="329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500"/>
              <a:buFont typeface="Calibri"/>
              <a:buNone/>
            </a:pPr>
            <a:r>
              <a:rPr lang="en-US" b="1" i="0" u="none" strike="noStrike" cap="none">
                <a:solidFill>
                  <a:srgbClr val="001232"/>
                </a:solidFill>
                <a:latin typeface="Verdana" panose="020B0604030504040204" pitchFamily="34" charset="0"/>
                <a:ea typeface="Verdana" panose="020B0604030504040204" pitchFamily="34" charset="0"/>
                <a:cs typeface="Verdana" panose="020B0604030504040204" pitchFamily="34" charset="0"/>
                <a:sym typeface="Montserrat"/>
              </a:rPr>
              <a:t>CHARACTERISTICS</a:t>
            </a:r>
            <a:endParaRPr>
              <a:solidFill>
                <a:srgbClr val="001232"/>
              </a:solidFill>
              <a:latin typeface="Verdana" panose="020B0604030504040204" pitchFamily="34" charset="0"/>
              <a:ea typeface="Verdana" panose="020B0604030504040204" pitchFamily="34" charset="0"/>
              <a:cs typeface="Verdana" panose="020B0604030504040204" pitchFamily="34" charset="0"/>
            </a:endParaRPr>
          </a:p>
        </p:txBody>
      </p:sp>
      <p:sp>
        <p:nvSpPr>
          <p:cNvPr id="367" name="Google Shape;367;p10"/>
          <p:cNvSpPr txBox="1"/>
          <p:nvPr/>
        </p:nvSpPr>
        <p:spPr>
          <a:xfrm>
            <a:off x="8013774" y="1166372"/>
            <a:ext cx="3402600" cy="3163200"/>
          </a:xfrm>
          <a:prstGeom prst="rect">
            <a:avLst/>
          </a:prstGeom>
          <a:noFill/>
          <a:ln>
            <a:noFill/>
          </a:ln>
        </p:spPr>
        <p:txBody>
          <a:bodyPr spcFirstLastPara="1" wrap="square" lIns="0" tIns="0" rIns="0" bIns="0" anchor="t" anchorCtr="0">
            <a:noAutofit/>
          </a:bodyPr>
          <a:lstStyle/>
          <a:p>
            <a:pPr marL="231775" marR="0" lvl="0" indent="-231775" algn="l" rtl="0">
              <a:spcBef>
                <a:spcPts val="0"/>
              </a:spcBef>
              <a:spcAft>
                <a:spcPts val="0"/>
              </a:spcAft>
              <a:buClrTx/>
              <a:buSzPts val="1400"/>
              <a:buFont typeface="Arial"/>
              <a:buChar char="•"/>
            </a:pPr>
            <a:r>
              <a:rPr lang="en-US" b="0"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Thin, light frame</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b="0"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Variable digestion and sleep patterns</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b="0"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Dry skin and hair</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b="0"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Cold hands and feet</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b="0"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Moves and talks quickly</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b="0"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Quick and imaginative</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b="0"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Resists routine</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a:p>
            <a:pPr marL="231775" marR="0" lvl="0" indent="-231775" algn="l" rtl="0">
              <a:spcBef>
                <a:spcPts val="1000"/>
              </a:spcBef>
              <a:spcAft>
                <a:spcPts val="0"/>
              </a:spcAft>
              <a:buClrTx/>
              <a:buSzPts val="1400"/>
              <a:buFont typeface="Arial"/>
              <a:buChar char="•"/>
            </a:pPr>
            <a:r>
              <a:rPr lang="en-US" b="0" i="0" u="none" strike="noStrike" cap="none" dirty="0">
                <a:solidFill>
                  <a:srgbClr val="001232"/>
                </a:solidFill>
                <a:latin typeface="Verdana" panose="020B0604030504040204" pitchFamily="34" charset="0"/>
                <a:ea typeface="Verdana" panose="020B0604030504040204" pitchFamily="34" charset="0"/>
                <a:cs typeface="Verdana" panose="020B0604030504040204" pitchFamily="34" charset="0"/>
                <a:sym typeface="Lato Light"/>
              </a:rPr>
              <a:t>Welcomes new experiences</a:t>
            </a:r>
            <a:endParaRPr dirty="0">
              <a:solidFill>
                <a:srgbClr val="001232"/>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Text Placeholder 1">
            <a:extLst>
              <a:ext uri="{FF2B5EF4-FFF2-40B4-BE49-F238E27FC236}">
                <a16:creationId xmlns:a16="http://schemas.microsoft.com/office/drawing/2014/main" id="{BA4E84A7-00A3-9548-B4C4-E4F479B16F52}"/>
              </a:ext>
            </a:extLst>
          </p:cNvPr>
          <p:cNvSpPr txBox="1">
            <a:spLocks/>
          </p:cNvSpPr>
          <p:nvPr/>
        </p:nvSpPr>
        <p:spPr>
          <a:xfrm>
            <a:off x="609600" y="2514600"/>
            <a:ext cx="1544152" cy="599897"/>
          </a:xfrm>
          <a:prstGeom prst="rect">
            <a:avLst/>
          </a:prstGeom>
        </p:spPr>
        <p:txBody>
          <a:bodyPr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err="1">
                <a:solidFill>
                  <a:srgbClr val="001232"/>
                </a:solidFill>
                <a:latin typeface="Verdana" panose="020B0604030504040204" pitchFamily="34" charset="0"/>
                <a:ea typeface="Verdana" panose="020B0604030504040204" pitchFamily="34" charset="0"/>
                <a:cs typeface="Verdana" panose="020B0604030504040204" pitchFamily="34" charset="0"/>
              </a:rPr>
              <a:t>Vata</a:t>
            </a:r>
            <a:endParaRPr lang="en-US" sz="2400" b="1" dirty="0">
              <a:solidFill>
                <a:srgbClr val="001232"/>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theme/theme1.xml><?xml version="1.0" encoding="utf-8"?>
<a:theme xmlns:a="http://schemas.openxmlformats.org/drawingml/2006/main" name="1_Sand Background">
  <a:themeElements>
    <a:clrScheme name="Chopra — Color Palette">
      <a:dk1>
        <a:srgbClr val="001432"/>
      </a:dk1>
      <a:lt1>
        <a:srgbClr val="FBF2DE"/>
      </a:lt1>
      <a:dk2>
        <a:srgbClr val="0E384D"/>
      </a:dk2>
      <a:lt2>
        <a:srgbClr val="D99C64"/>
      </a:lt2>
      <a:accent1>
        <a:srgbClr val="FFBE3C"/>
      </a:accent1>
      <a:accent2>
        <a:srgbClr val="F05938"/>
      </a:accent2>
      <a:accent3>
        <a:srgbClr val="3757B6"/>
      </a:accent3>
      <a:accent4>
        <a:srgbClr val="23C369"/>
      </a:accent4>
      <a:accent5>
        <a:srgbClr val="FFE1AA"/>
      </a:accent5>
      <a:accent6>
        <a:srgbClr val="5F5F7D"/>
      </a:accent6>
      <a:hlink>
        <a:srgbClr val="3757B6"/>
      </a:hlink>
      <a:folHlink>
        <a:srgbClr val="3757B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B802D49B5740D469D38AB6840FDE84C" ma:contentTypeVersion="13" ma:contentTypeDescription="Create a new document." ma:contentTypeScope="" ma:versionID="4be96eb6382e89df67dd9bb765c89458">
  <xsd:schema xmlns:xsd="http://www.w3.org/2001/XMLSchema" xmlns:xs="http://www.w3.org/2001/XMLSchema" xmlns:p="http://schemas.microsoft.com/office/2006/metadata/properties" xmlns:ns2="b7f98f8c-b49e-4689-b1ce-99062819729e" xmlns:ns3="f3a96c08-e11d-479f-9467-1bfe71d1348f" targetNamespace="http://schemas.microsoft.com/office/2006/metadata/properties" ma:root="true" ma:fieldsID="34b266dd0300af46e44c77c31bc0d503" ns2:_="" ns3:_="">
    <xsd:import namespace="b7f98f8c-b49e-4689-b1ce-99062819729e"/>
    <xsd:import namespace="f3a96c08-e11d-479f-9467-1bfe71d1348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f98f8c-b49e-4689-b1ce-9906281972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3a96c08-e11d-479f-9467-1bfe71d1348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3a96c08-e11d-479f-9467-1bfe71d1348f">
      <UserInfo>
        <DisplayName/>
        <AccountId xsi:nil="true"/>
        <AccountType/>
      </UserInfo>
    </SharedWithUsers>
  </documentManagement>
</p:properties>
</file>

<file path=customXml/itemProps1.xml><?xml version="1.0" encoding="utf-8"?>
<ds:datastoreItem xmlns:ds="http://schemas.openxmlformats.org/officeDocument/2006/customXml" ds:itemID="{B404FA77-9C3B-48E5-92F2-E28F74E7F5E9}">
  <ds:schemaRefs>
    <ds:schemaRef ds:uri="http://schemas.microsoft.com/sharepoint/v3/contenttype/forms"/>
  </ds:schemaRefs>
</ds:datastoreItem>
</file>

<file path=customXml/itemProps2.xml><?xml version="1.0" encoding="utf-8"?>
<ds:datastoreItem xmlns:ds="http://schemas.openxmlformats.org/officeDocument/2006/customXml" ds:itemID="{8C934E5B-B0B7-44D1-B108-5176C1780320}"/>
</file>

<file path=customXml/itemProps3.xml><?xml version="1.0" encoding="utf-8"?>
<ds:datastoreItem xmlns:ds="http://schemas.openxmlformats.org/officeDocument/2006/customXml" ds:itemID="{D2A53FF6-E50C-4C4B-935E-F6133D531BDF}">
  <ds:schemaRefs>
    <ds:schemaRef ds:uri="f3a96c08-e11d-479f-9467-1bfe71d1348f"/>
    <ds:schemaRef ds:uri="http://schemas.microsoft.com/office/2006/documentManagement/types"/>
    <ds:schemaRef ds:uri="http://purl.org/dc/elements/1.1/"/>
    <ds:schemaRef ds:uri="8c0a16a2-db29-46f2-a5d6-00d22a5a3297"/>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187</TotalTime>
  <Words>989</Words>
  <Application>Microsoft Macintosh PowerPoint</Application>
  <PresentationFormat>Widescreen</PresentationFormat>
  <Paragraphs>220</Paragraphs>
  <Slides>18</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Arial</vt:lpstr>
      <vt:lpstr>Verdana</vt:lpstr>
      <vt:lpstr>Montserrat</vt:lpstr>
      <vt:lpstr>1_Sand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Trevor Brown</dc:creator>
  <cp:lastModifiedBy>Gloria Thompson</cp:lastModifiedBy>
  <cp:revision>18</cp:revision>
  <dcterms:created xsi:type="dcterms:W3CDTF">2020-05-13T15:40:37Z</dcterms:created>
  <dcterms:modified xsi:type="dcterms:W3CDTF">2020-10-30T21:58:01Z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0x0101002B802D49B5740D469D38AB6840FDE84C</vt:lpwstr>
  </property>
  <property fmtid="{D5CDD505-2E9C-101B-9397-08002B2CF9AE}" pid="3" name="Order">
    <vt:r8>328600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