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50" r:id="rId6"/>
    <p:sldId id="351" r:id="rId7"/>
    <p:sldId id="352" r:id="rId8"/>
    <p:sldId id="348" r:id="rId9"/>
    <p:sldId id="353" r:id="rId10"/>
    <p:sldId id="354" r:id="rId11"/>
    <p:sldId id="375" r:id="rId12"/>
    <p:sldId id="262" r:id="rId13"/>
    <p:sldId id="362" r:id="rId14"/>
    <p:sldId id="377" r:id="rId15"/>
    <p:sldId id="378" r:id="rId16"/>
    <p:sldId id="379" r:id="rId17"/>
    <p:sldId id="380" r:id="rId18"/>
    <p:sldId id="355" r:id="rId19"/>
    <p:sldId id="381" r:id="rId20"/>
    <p:sldId id="369" r:id="rId21"/>
    <p:sldId id="370" r:id="rId22"/>
    <p:sldId id="371" r:id="rId23"/>
    <p:sldId id="372" r:id="rId24"/>
    <p:sldId id="374" r:id="rId25"/>
    <p:sldId id="376" r:id="rId26"/>
    <p:sldId id="27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Lato Light" panose="020F0302020204030203" pitchFamily="34" charset="0"/>
      <p:regular r:id="rId37"/>
      <p: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SemiBold" panose="00000700000000000000" pitchFamily="2" charset="0"/>
      <p:bold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2" roundtripDataSignature="AMtx7mggMwEXhT0I/yUt7EGNmXAceNw2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Lopez" initials="EL" lastIdx="10" clrIdx="0">
    <p:extLst>
      <p:ext uri="{19B8F6BF-5375-455C-9EA6-DF929625EA0E}">
        <p15:presenceInfo xmlns:p15="http://schemas.microsoft.com/office/powerpoint/2012/main" userId="S::erica@chopra.com::77db10bc-f015-4f1c-be4b-51862ffd412c" providerId="AD"/>
      </p:ext>
    </p:extLst>
  </p:cmAuthor>
  <p:cmAuthor id="2" name="Gloria Thompson" initials="GT" lastIdx="7" clrIdx="1">
    <p:extLst>
      <p:ext uri="{19B8F6BF-5375-455C-9EA6-DF929625EA0E}">
        <p15:presenceInfo xmlns:p15="http://schemas.microsoft.com/office/powerpoint/2012/main" userId="S::gloria@chopra.com::dce18de3-d652-4eb7-bb6d-4b39253cd399" providerId="AD"/>
      </p:ext>
    </p:extLst>
  </p:cmAuthor>
  <p:cmAuthor id="3" name="Melissa McFarlin" initials="MM" lastIdx="3" clrIdx="2">
    <p:extLst>
      <p:ext uri="{19B8F6BF-5375-455C-9EA6-DF929625EA0E}">
        <p15:presenceInfo xmlns:p15="http://schemas.microsoft.com/office/powerpoint/2012/main" userId="S::melissa.mcfarlin@chopra.com::345ee029-51b2-4be8-be4d-80501cf911d3" providerId="AD"/>
      </p:ext>
    </p:extLst>
  </p:cmAuthor>
  <p:cmAuthor id="4" name="Sheila Patel, MD" initials="SM" lastIdx="5" clrIdx="3">
    <p:extLst>
      <p:ext uri="{19B8F6BF-5375-455C-9EA6-DF929625EA0E}">
        <p15:presenceInfo xmlns:p15="http://schemas.microsoft.com/office/powerpoint/2012/main" userId="S::sheila@chopra.com::5e4d463f-c39f-4a69-8827-3a75cb9cdb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A56FEA-ED96-4430-BC69-151B3D8877FD}">
  <a:tblStyle styleId="{14A56FEA-ED96-4430-BC69-151B3D8877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7"/>
          </a:solidFill>
        </a:fill>
      </a:tcStyle>
    </a:wholeTbl>
    <a:band1H>
      <a:tcTxStyle/>
      <a:tcStyle>
        <a:tcBdr/>
        <a:fill>
          <a:solidFill>
            <a:srgbClr val="FFE8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94"/>
  </p:normalViewPr>
  <p:slideViewPr>
    <p:cSldViewPr snapToGrid="0">
      <p:cViewPr varScale="1">
        <p:scale>
          <a:sx n="48" d="100"/>
          <a:sy n="48" d="100"/>
        </p:scale>
        <p:origin x="11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37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15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187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63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31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72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594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94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13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19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59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97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81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51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userDrawn="1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 Slide" userDrawn="1">
  <p:cSld name="Bullet Points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15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2" userDrawn="1">
  <p:cSld name="Closing Slide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 Points Slide" userDrawn="1">
  <p:cSld name="3_Bullet Points Slide">
    <p:bg>
      <p:bgRef idx="1001">
        <a:schemeClr val="bg1"/>
      </p:bgRef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15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2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 Slide">
  <p:cSld name="1_Bullet Points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6187"/>
            <a:ext cx="929689" cy="2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0"/>
          <p:cNvSpPr txBox="1"/>
          <p:nvPr/>
        </p:nvSpPr>
        <p:spPr>
          <a:xfrm>
            <a:off x="11515073" y="6376593"/>
            <a:ext cx="6732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2"/>
          </p:nvPr>
        </p:nvSpPr>
        <p:spPr>
          <a:xfrm>
            <a:off x="620713" y="2529390"/>
            <a:ext cx="4390663" cy="272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3"/>
          </p:nvPr>
        </p:nvSpPr>
        <p:spPr>
          <a:xfrm>
            <a:off x="609597" y="581813"/>
            <a:ext cx="305957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4"/>
          </p:nvPr>
        </p:nvSpPr>
        <p:spPr>
          <a:xfrm>
            <a:off x="5474067" y="2529390"/>
            <a:ext cx="4390663" cy="272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64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15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1_Tab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76187"/>
            <a:ext cx="929689" cy="2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5"/>
          <p:cNvSpPr txBox="1"/>
          <p:nvPr/>
        </p:nvSpPr>
        <p:spPr>
          <a:xfrm>
            <a:off x="11515073" y="6376593"/>
            <a:ext cx="6732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45"/>
          <p:cNvSpPr>
            <a:spLocks noGrp="1"/>
          </p:cNvSpPr>
          <p:nvPr>
            <p:ph type="tbl" idx="2"/>
          </p:nvPr>
        </p:nvSpPr>
        <p:spPr>
          <a:xfrm>
            <a:off x="609600" y="2057400"/>
            <a:ext cx="10972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body" idx="3"/>
          </p:nvPr>
        </p:nvSpPr>
        <p:spPr>
          <a:xfrm>
            <a:off x="620713" y="5248268"/>
            <a:ext cx="3368815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845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4"/>
          </p:nvPr>
        </p:nvSpPr>
        <p:spPr>
          <a:xfrm>
            <a:off x="8209045" y="5248268"/>
            <a:ext cx="3368815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845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5"/>
          </p:nvPr>
        </p:nvSpPr>
        <p:spPr>
          <a:xfrm>
            <a:off x="4411592" y="5248268"/>
            <a:ext cx="3368815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845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body" idx="6"/>
          </p:nvPr>
        </p:nvSpPr>
        <p:spPr>
          <a:xfrm>
            <a:off x="609597" y="581813"/>
            <a:ext cx="305957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617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84">
          <p15:clr>
            <a:srgbClr val="FBAE40"/>
          </p15:clr>
        </p15:guide>
        <p15:guide id="3" orient="horz" pos="4080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15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9" r:id="rId3"/>
    <p:sldLayoutId id="2147483664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ekalert.org/pub_releases/2016-08/tmsh-sbr082916.php" TargetMode="External"/><Relationship Id="rId3" Type="http://schemas.openxmlformats.org/officeDocument/2006/relationships/hyperlink" Target="https://www.huffpost.com/entry/telomeres-aging-antiage-telomerase_n_1955963" TargetMode="External"/><Relationship Id="rId7" Type="http://schemas.openxmlformats.org/officeDocument/2006/relationships/hyperlink" Target="https://www.frontiersin.org/articles/10.3389/fnhum.2015.00145/full" TargetMode="External"/><Relationship Id="rId2" Type="http://schemas.openxmlformats.org/officeDocument/2006/relationships/hyperlink" Target="https://www.liebertpub.com/doi/pdfplus/10.1089/acm.2014.5242.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opra.com/articles/how-meditation-can-help-anxiety" TargetMode="External"/><Relationship Id="rId5" Type="http://schemas.openxmlformats.org/officeDocument/2006/relationships/hyperlink" Target="https://www.choprafoundation.org/wp-content/uploads/2019/06/2019-06-Patel-et-al-Holistic-Approach-to-Well-being.pdf" TargetMode="External"/><Relationship Id="rId4" Type="http://schemas.openxmlformats.org/officeDocument/2006/relationships/hyperlink" Target="https://www.huffpost.com/entry/meditation-telomeres_b_86125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>
            <a:spLocks noGrp="1"/>
          </p:cNvSpPr>
          <p:nvPr>
            <p:ph type="body" idx="4294967295"/>
          </p:nvPr>
        </p:nvSpPr>
        <p:spPr>
          <a:xfrm>
            <a:off x="1066495" y="2514600"/>
            <a:ext cx="10059010" cy="72475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 to Meditation</a:t>
            </a:r>
          </a:p>
        </p:txBody>
      </p:sp>
      <p:sp>
        <p:nvSpPr>
          <p:cNvPr id="244" name="Google Shape;244;p1"/>
          <p:cNvSpPr txBox="1">
            <a:spLocks noGrp="1"/>
          </p:cNvSpPr>
          <p:nvPr>
            <p:ph type="body" idx="4294967295"/>
          </p:nvPr>
        </p:nvSpPr>
        <p:spPr>
          <a:xfrm>
            <a:off x="3900668" y="3438144"/>
            <a:ext cx="4390663" cy="143519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00"/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name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00"/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 title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Fight/Flight/Freeze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1" name="Google Shape;491;p18"/>
          <p:cNvSpPr txBox="1">
            <a:spLocks noGrp="1"/>
          </p:cNvSpPr>
          <p:nvPr>
            <p:ph type="body" idx="4294967295"/>
          </p:nvPr>
        </p:nvSpPr>
        <p:spPr>
          <a:xfrm>
            <a:off x="620715" y="1659118"/>
            <a:ext cx="4008788" cy="431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response to stress: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heart </a:t>
            </a: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beats faster/pumps blood more quickly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blood pressure rises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consume more oxygen and expel more carbon dioxide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Perspiration increases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adrenal glands pump out adrenaline, noradrenaline, and cortisol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immune system becomes suppressed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 platelets become stickier</a:t>
            </a:r>
            <a:endParaRPr lang="en-US" alt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346075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A picture containing shirt, lit, standing, table&#10;&#10;Description automatically generated">
            <a:extLst>
              <a:ext uri="{FF2B5EF4-FFF2-40B4-BE49-F238E27FC236}">
                <a16:creationId xmlns:a16="http://schemas.microsoft.com/office/drawing/2014/main" id="{32798AF8-8774-DB4B-9CBE-5BEA26CF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80" y="330721"/>
            <a:ext cx="1925661" cy="6286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A13C23-8619-2744-9B82-60AF8C1651B8}"/>
              </a:ext>
            </a:extLst>
          </p:cNvPr>
          <p:cNvGrpSpPr/>
          <p:nvPr/>
        </p:nvGrpSpPr>
        <p:grpSpPr>
          <a:xfrm>
            <a:off x="8526948" y="602682"/>
            <a:ext cx="3165519" cy="2694664"/>
            <a:chOff x="8994843" y="557711"/>
            <a:chExt cx="3165519" cy="26946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68004-D8CB-3B48-B742-AE717D9CF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1047" y="1481032"/>
              <a:ext cx="83832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32E283-A835-D84D-A104-6472529774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4843" y="1979957"/>
              <a:ext cx="83832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446054-7628-0647-845B-10BDD4A11502}"/>
                </a:ext>
              </a:extLst>
            </p:cNvPr>
            <p:cNvCxnSpPr>
              <a:cxnSpLocks/>
            </p:cNvCxnSpPr>
            <p:nvPr/>
          </p:nvCxnSpPr>
          <p:spPr>
            <a:xfrm>
              <a:off x="9018594" y="2978328"/>
              <a:ext cx="984784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86945A-F16A-824C-986B-BCEEAE5E7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7601" y="2476530"/>
              <a:ext cx="83832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9C94D2-15DF-D44C-8B48-DDDA92A9B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8594" y="682174"/>
              <a:ext cx="83832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B55642-33F7-7840-AF20-C8CF6F405FBA}"/>
                </a:ext>
              </a:extLst>
            </p:cNvPr>
            <p:cNvSpPr/>
            <p:nvPr/>
          </p:nvSpPr>
          <p:spPr>
            <a:xfrm>
              <a:off x="9801894" y="1854276"/>
              <a:ext cx="235846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Heart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Beats faster and harder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9DE503-043B-BF49-B143-B96B3BDA3DE8}"/>
                </a:ext>
              </a:extLst>
            </p:cNvPr>
            <p:cNvSpPr/>
            <p:nvPr/>
          </p:nvSpPr>
          <p:spPr>
            <a:xfrm>
              <a:off x="9904420" y="2351341"/>
              <a:ext cx="21458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Stomach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Output of digestive enzymes decreases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1651F2-0003-2848-A01E-59F8CBA6089D}"/>
                </a:ext>
              </a:extLst>
            </p:cNvPr>
            <p:cNvSpPr/>
            <p:nvPr/>
          </p:nvSpPr>
          <p:spPr>
            <a:xfrm>
              <a:off x="9811946" y="557711"/>
              <a:ext cx="14654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spcBef>
                  <a:spcPts val="1000"/>
                </a:spcBef>
                <a:buNone/>
              </a:pPr>
              <a:r>
                <a:rPr lang="en-US" sz="10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Eyes</a:t>
              </a:r>
              <a:r>
                <a:rPr lang="en-US" sz="1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Pupils dilate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BB1F12-D037-FC4D-877C-78E7C6AD32DA}"/>
                </a:ext>
              </a:extLst>
            </p:cNvPr>
            <p:cNvSpPr/>
            <p:nvPr/>
          </p:nvSpPr>
          <p:spPr>
            <a:xfrm>
              <a:off x="9838860" y="1365721"/>
              <a:ext cx="20566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Lungs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Quick, shallow breathing occurs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3DBDDA-DCDA-DE46-86F5-35C285F5CAA5}"/>
                </a:ext>
              </a:extLst>
            </p:cNvPr>
            <p:cNvSpPr/>
            <p:nvPr/>
          </p:nvSpPr>
          <p:spPr>
            <a:xfrm>
              <a:off x="9976479" y="2852265"/>
              <a:ext cx="19189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Bowel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Food movement slows down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9D1762-C322-344D-8D05-2E7922AB5BAC}"/>
              </a:ext>
            </a:extLst>
          </p:cNvPr>
          <p:cNvGrpSpPr/>
          <p:nvPr/>
        </p:nvGrpSpPr>
        <p:grpSpPr>
          <a:xfrm>
            <a:off x="5115477" y="866575"/>
            <a:ext cx="3133947" cy="4871483"/>
            <a:chOff x="5603642" y="821604"/>
            <a:chExt cx="3133947" cy="487148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DEB8FB-AF7D-364E-81F7-1BABA4760CCA}"/>
                </a:ext>
              </a:extLst>
            </p:cNvPr>
            <p:cNvCxnSpPr/>
            <p:nvPr/>
          </p:nvCxnSpPr>
          <p:spPr>
            <a:xfrm flipH="1">
              <a:off x="7641073" y="4307177"/>
              <a:ext cx="79653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7D951F-DB22-7243-A7EE-B416801F5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978" y="5428330"/>
              <a:ext cx="83832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6193F7-4136-A446-AB9D-EFC19C69B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9267" y="960366"/>
              <a:ext cx="838322" cy="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30146C-42BD-F848-9ECE-26BE56207C16}"/>
                </a:ext>
              </a:extLst>
            </p:cNvPr>
            <p:cNvSpPr/>
            <p:nvPr/>
          </p:nvSpPr>
          <p:spPr>
            <a:xfrm>
              <a:off x="6157393" y="821604"/>
              <a:ext cx="17748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Saliva – 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Flow decreases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79076E-C24B-0946-B7B7-F704E260D5C9}"/>
                </a:ext>
              </a:extLst>
            </p:cNvPr>
            <p:cNvSpPr/>
            <p:nvPr/>
          </p:nvSpPr>
          <p:spPr>
            <a:xfrm>
              <a:off x="5603642" y="4172304"/>
              <a:ext cx="20838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r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Skin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Blood vessels constrict; chills and sweating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43E862-9EAC-D745-B7E4-DB18512970B3}"/>
                </a:ext>
              </a:extLst>
            </p:cNvPr>
            <p:cNvSpPr/>
            <p:nvPr/>
          </p:nvSpPr>
          <p:spPr>
            <a:xfrm>
              <a:off x="5603642" y="5292977"/>
              <a:ext cx="19248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r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Muscles</a:t>
              </a:r>
              <a:r>
                <a:rPr lang="en-US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Become more tense; trembling can occur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B19521-F444-5744-8400-487B7509730F}"/>
                </a:ext>
              </a:extLst>
            </p:cNvPr>
            <p:cNvSpPr/>
            <p:nvPr/>
          </p:nvSpPr>
          <p:spPr>
            <a:xfrm>
              <a:off x="5896232" y="2445753"/>
              <a:ext cx="17985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r">
                <a:spcBef>
                  <a:spcPts val="1000"/>
                </a:spcBef>
                <a:buNone/>
              </a:pPr>
              <a:r>
                <a:rPr lang="en-US" sz="1000" b="1" dirty="0">
                  <a:solidFill>
                    <a:srgbClr val="0012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Blood vessels </a:t>
              </a:r>
              <a:r>
                <a:rPr lang="en-US" sz="1000" dirty="0">
                  <a:solidFill>
                    <a:srgbClr val="00123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– Blood pressure increases as major vessels dilate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D7B251-4238-CD40-8BD8-7E9D801697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60900" y="2583679"/>
              <a:ext cx="48512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06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73;p11">
            <a:extLst>
              <a:ext uri="{FF2B5EF4-FFF2-40B4-BE49-F238E27FC236}">
                <a16:creationId xmlns:a16="http://schemas.microsoft.com/office/drawing/2014/main" id="{4FDBEA38-E583-5143-9930-F53372B87493}"/>
              </a:ext>
            </a:extLst>
          </p:cNvPr>
          <p:cNvSpPr/>
          <p:nvPr/>
        </p:nvSpPr>
        <p:spPr>
          <a:xfrm>
            <a:off x="-1" y="0"/>
            <a:ext cx="765529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8"/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/>
              <a:t>The Fight Response</a:t>
            </a:r>
            <a:endParaRPr/>
          </a:p>
        </p:txBody>
      </p:sp>
      <p:sp>
        <p:nvSpPr>
          <p:cNvPr id="491" name="Google Shape;491;p18"/>
          <p:cNvSpPr txBox="1">
            <a:spLocks noGrp="1"/>
          </p:cNvSpPr>
          <p:nvPr>
            <p:ph type="body" idx="2"/>
          </p:nvPr>
        </p:nvSpPr>
        <p:spPr>
          <a:xfrm>
            <a:off x="620714" y="1659118"/>
            <a:ext cx="4639443" cy="328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US" sz="1400"/>
              <a:t>Humans naturally defend against threats and when we respond to a threat by fighting, we exhibit:</a:t>
            </a:r>
          </a:p>
          <a:p>
            <a:pPr marL="685800" lvl="2" indent="-228600"/>
            <a:r>
              <a:rPr lang="en-US" sz="1400"/>
              <a:t>Irritability</a:t>
            </a:r>
          </a:p>
          <a:p>
            <a:pPr marL="685800" lvl="2" indent="-228600"/>
            <a:r>
              <a:rPr lang="en-US" sz="1400"/>
              <a:t>Loss of temper</a:t>
            </a:r>
          </a:p>
          <a:p>
            <a:pPr marL="685800" lvl="2" indent="-228600"/>
            <a:r>
              <a:rPr lang="en-US" sz="1400"/>
              <a:t>Defensiveness</a:t>
            </a:r>
          </a:p>
          <a:p>
            <a:pPr marL="228600" indent="-228600">
              <a:spcBef>
                <a:spcPts val="1000"/>
              </a:spcBef>
            </a:pPr>
            <a:r>
              <a:rPr lang="en-US" sz="1400"/>
              <a:t>This response corresponds to the </a:t>
            </a:r>
            <a:r>
              <a:rPr lang="en-US" sz="1400" b="1"/>
              <a:t>Pitta</a:t>
            </a:r>
            <a:r>
              <a:rPr lang="en-US" sz="1400"/>
              <a:t> </a:t>
            </a:r>
            <a:r>
              <a:rPr lang="en-US" sz="1400" err="1"/>
              <a:t>dosha</a:t>
            </a:r>
            <a:r>
              <a:rPr lang="en-US" sz="1400"/>
              <a:t>.</a:t>
            </a:r>
            <a:endParaRPr lang="en-US" sz="1400">
              <a:solidFill>
                <a:srgbClr val="001232"/>
              </a:solidFill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A67A7-E8A0-114E-AEDD-593270ADAE69}"/>
              </a:ext>
            </a:extLst>
          </p:cNvPr>
          <p:cNvSpPr/>
          <p:nvPr/>
        </p:nvSpPr>
        <p:spPr>
          <a:xfrm>
            <a:off x="8951314" y="2350009"/>
            <a:ext cx="1970525" cy="56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7E7C7-5C83-494E-B419-C3C17B69655A}"/>
              </a:ext>
            </a:extLst>
          </p:cNvPr>
          <p:cNvSpPr/>
          <p:nvPr/>
        </p:nvSpPr>
        <p:spPr>
          <a:xfrm>
            <a:off x="8951313" y="3127417"/>
            <a:ext cx="1970525" cy="56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20F7B-5DC3-AE45-9508-7128AA251210}"/>
              </a:ext>
            </a:extLst>
          </p:cNvPr>
          <p:cNvSpPr/>
          <p:nvPr/>
        </p:nvSpPr>
        <p:spPr>
          <a:xfrm>
            <a:off x="8951312" y="3920354"/>
            <a:ext cx="1970525" cy="56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62;p10">
            <a:extLst>
              <a:ext uri="{FF2B5EF4-FFF2-40B4-BE49-F238E27FC236}">
                <a16:creationId xmlns:a16="http://schemas.microsoft.com/office/drawing/2014/main" id="{0558B492-AB0F-FF41-99C6-50FD9BD0AB4B}"/>
              </a:ext>
            </a:extLst>
          </p:cNvPr>
          <p:cNvSpPr txBox="1">
            <a:spLocks/>
          </p:cNvSpPr>
          <p:nvPr/>
        </p:nvSpPr>
        <p:spPr>
          <a:xfrm>
            <a:off x="9012424" y="2469996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Fight</a:t>
            </a:r>
          </a:p>
        </p:txBody>
      </p:sp>
      <p:sp>
        <p:nvSpPr>
          <p:cNvPr id="12" name="Google Shape;362;p10">
            <a:extLst>
              <a:ext uri="{FF2B5EF4-FFF2-40B4-BE49-F238E27FC236}">
                <a16:creationId xmlns:a16="http://schemas.microsoft.com/office/drawing/2014/main" id="{AA7AD4DD-A56E-6E4C-B7C2-AC4EF361FF2B}"/>
              </a:ext>
            </a:extLst>
          </p:cNvPr>
          <p:cNvSpPr txBox="1">
            <a:spLocks/>
          </p:cNvSpPr>
          <p:nvPr/>
        </p:nvSpPr>
        <p:spPr>
          <a:xfrm>
            <a:off x="9012424" y="3247404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>
                <a:latin typeface="Montserrat" pitchFamily="2" charset="77"/>
              </a:rPr>
              <a:t>Flight</a:t>
            </a:r>
          </a:p>
        </p:txBody>
      </p:sp>
      <p:sp>
        <p:nvSpPr>
          <p:cNvPr id="13" name="Google Shape;362;p10">
            <a:extLst>
              <a:ext uri="{FF2B5EF4-FFF2-40B4-BE49-F238E27FC236}">
                <a16:creationId xmlns:a16="http://schemas.microsoft.com/office/drawing/2014/main" id="{5CBFE53D-1EFE-B34D-BA2D-C438BB1D108A}"/>
              </a:ext>
            </a:extLst>
          </p:cNvPr>
          <p:cNvSpPr txBox="1">
            <a:spLocks/>
          </p:cNvSpPr>
          <p:nvPr/>
        </p:nvSpPr>
        <p:spPr>
          <a:xfrm>
            <a:off x="9012424" y="4040341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>
                <a:latin typeface="Montserrat" pitchFamily="2" charset="77"/>
              </a:rPr>
              <a:t>Freeze</a:t>
            </a:r>
          </a:p>
        </p:txBody>
      </p:sp>
      <p:pic>
        <p:nvPicPr>
          <p:cNvPr id="15" name="Google Shape;351;p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33AD5-BE2F-3948-938A-302E887482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5762" y="2392788"/>
            <a:ext cx="488051" cy="48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770A3F7-1285-0941-ABE4-AF28922AF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62" y="3149891"/>
            <a:ext cx="488051" cy="51373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39534F5-019D-9844-8973-2294A496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480" y="3950703"/>
            <a:ext cx="488051" cy="5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DA67A7-E8A0-114E-AEDD-593270ADAE69}"/>
              </a:ext>
            </a:extLst>
          </p:cNvPr>
          <p:cNvSpPr/>
          <p:nvPr/>
        </p:nvSpPr>
        <p:spPr>
          <a:xfrm>
            <a:off x="8951312" y="2350009"/>
            <a:ext cx="1970525" cy="56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7E7C7-5C83-494E-B419-C3C17B69655A}"/>
              </a:ext>
            </a:extLst>
          </p:cNvPr>
          <p:cNvSpPr/>
          <p:nvPr/>
        </p:nvSpPr>
        <p:spPr>
          <a:xfrm>
            <a:off x="8951311" y="3127417"/>
            <a:ext cx="1970525" cy="56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20F7B-5DC3-AE45-9508-7128AA251210}"/>
              </a:ext>
            </a:extLst>
          </p:cNvPr>
          <p:cNvSpPr/>
          <p:nvPr/>
        </p:nvSpPr>
        <p:spPr>
          <a:xfrm>
            <a:off x="8951310" y="3927532"/>
            <a:ext cx="1970525" cy="56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62;p10">
            <a:extLst>
              <a:ext uri="{FF2B5EF4-FFF2-40B4-BE49-F238E27FC236}">
                <a16:creationId xmlns:a16="http://schemas.microsoft.com/office/drawing/2014/main" id="{0558B492-AB0F-FF41-99C6-50FD9BD0AB4B}"/>
              </a:ext>
            </a:extLst>
          </p:cNvPr>
          <p:cNvSpPr txBox="1">
            <a:spLocks/>
          </p:cNvSpPr>
          <p:nvPr/>
        </p:nvSpPr>
        <p:spPr>
          <a:xfrm>
            <a:off x="9012422" y="2469996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tx1"/>
                </a:solidFill>
                <a:latin typeface="Montserrat" pitchFamily="2" charset="77"/>
              </a:rPr>
              <a:t>Fight</a:t>
            </a:r>
          </a:p>
        </p:txBody>
      </p:sp>
      <p:sp>
        <p:nvSpPr>
          <p:cNvPr id="12" name="Google Shape;362;p10">
            <a:extLst>
              <a:ext uri="{FF2B5EF4-FFF2-40B4-BE49-F238E27FC236}">
                <a16:creationId xmlns:a16="http://schemas.microsoft.com/office/drawing/2014/main" id="{AA7AD4DD-A56E-6E4C-B7C2-AC4EF361FF2B}"/>
              </a:ext>
            </a:extLst>
          </p:cNvPr>
          <p:cNvSpPr txBox="1">
            <a:spLocks/>
          </p:cNvSpPr>
          <p:nvPr/>
        </p:nvSpPr>
        <p:spPr>
          <a:xfrm>
            <a:off x="9012422" y="3247404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Flight</a:t>
            </a:r>
          </a:p>
        </p:txBody>
      </p:sp>
      <p:sp>
        <p:nvSpPr>
          <p:cNvPr id="13" name="Google Shape;362;p10">
            <a:extLst>
              <a:ext uri="{FF2B5EF4-FFF2-40B4-BE49-F238E27FC236}">
                <a16:creationId xmlns:a16="http://schemas.microsoft.com/office/drawing/2014/main" id="{5CBFE53D-1EFE-B34D-BA2D-C438BB1D108A}"/>
              </a:ext>
            </a:extLst>
          </p:cNvPr>
          <p:cNvSpPr txBox="1">
            <a:spLocks/>
          </p:cNvSpPr>
          <p:nvPr/>
        </p:nvSpPr>
        <p:spPr>
          <a:xfrm>
            <a:off x="9012422" y="4047519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>
                <a:latin typeface="Montserrat" pitchFamily="2" charset="77"/>
              </a:rPr>
              <a:t>Freeze</a:t>
            </a:r>
          </a:p>
        </p:txBody>
      </p:sp>
      <p:pic>
        <p:nvPicPr>
          <p:cNvPr id="14" name="Google Shape;349;p9" descr="A close up of a sign&#10;&#10;Description automatically generated">
            <a:extLst>
              <a:ext uri="{FF2B5EF4-FFF2-40B4-BE49-F238E27FC236}">
                <a16:creationId xmlns:a16="http://schemas.microsoft.com/office/drawing/2014/main" id="{88938FF1-D670-EF4F-B5C1-282229F2DA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5759" y="3156881"/>
            <a:ext cx="513738" cy="51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73;p11">
            <a:extLst>
              <a:ext uri="{FF2B5EF4-FFF2-40B4-BE49-F238E27FC236}">
                <a16:creationId xmlns:a16="http://schemas.microsoft.com/office/drawing/2014/main" id="{F8F3FBBC-1802-7947-9CCE-09A413908F47}"/>
              </a:ext>
            </a:extLst>
          </p:cNvPr>
          <p:cNvSpPr/>
          <p:nvPr/>
        </p:nvSpPr>
        <p:spPr>
          <a:xfrm>
            <a:off x="-1" y="0"/>
            <a:ext cx="765529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8"/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/>
              <a:t>The Flight Response</a:t>
            </a:r>
            <a:endParaRPr/>
          </a:p>
        </p:txBody>
      </p:sp>
      <p:sp>
        <p:nvSpPr>
          <p:cNvPr id="491" name="Google Shape;491;p18"/>
          <p:cNvSpPr txBox="1">
            <a:spLocks noGrp="1"/>
          </p:cNvSpPr>
          <p:nvPr>
            <p:ph type="body" idx="2"/>
          </p:nvPr>
        </p:nvSpPr>
        <p:spPr>
          <a:xfrm>
            <a:off x="620715" y="1659118"/>
            <a:ext cx="4639443" cy="328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US" sz="1400"/>
              <a:t>When we respond to a threat by fleeing, we tend to:</a:t>
            </a:r>
          </a:p>
          <a:p>
            <a:pPr marL="685800" lvl="2" indent="-228600"/>
            <a:r>
              <a:rPr lang="en-US" sz="1400"/>
              <a:t>Avoid the threat</a:t>
            </a:r>
          </a:p>
          <a:p>
            <a:pPr marL="685800" lvl="2" indent="-228600"/>
            <a:r>
              <a:rPr lang="en-US" sz="1400"/>
              <a:t>Become anxious</a:t>
            </a:r>
          </a:p>
          <a:p>
            <a:pPr marL="685800" lvl="2" indent="-228600"/>
            <a:r>
              <a:rPr lang="en-US" sz="1400"/>
              <a:t>Become fearful</a:t>
            </a:r>
          </a:p>
          <a:p>
            <a:pPr marL="228600" indent="-228600">
              <a:spcBef>
                <a:spcPts val="1000"/>
              </a:spcBef>
            </a:pPr>
            <a:r>
              <a:rPr lang="en-US" sz="1400"/>
              <a:t>This response corresponds to the </a:t>
            </a:r>
            <a:r>
              <a:rPr lang="en-US" sz="1400" b="1" err="1"/>
              <a:t>Vata</a:t>
            </a:r>
            <a:r>
              <a:rPr lang="en-US" sz="1400"/>
              <a:t> </a:t>
            </a:r>
            <a:r>
              <a:rPr lang="en-US" sz="1400" err="1"/>
              <a:t>dosha</a:t>
            </a:r>
            <a:r>
              <a:rPr lang="en-US" sz="1400"/>
              <a:t>.</a:t>
            </a:r>
            <a:endParaRPr lang="en-US" sz="1400">
              <a:solidFill>
                <a:srgbClr val="001232"/>
              </a:solidFill>
              <a:cs typeface="Tahoma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D5C0002-E187-434A-B257-12F46F6AE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59" y="2384927"/>
            <a:ext cx="488051" cy="51373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4C2DDF-ECB7-3448-824C-1627A4880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758" y="3955308"/>
            <a:ext cx="488051" cy="5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DA67A7-E8A0-114E-AEDD-593270ADAE69}"/>
              </a:ext>
            </a:extLst>
          </p:cNvPr>
          <p:cNvSpPr/>
          <p:nvPr/>
        </p:nvSpPr>
        <p:spPr>
          <a:xfrm>
            <a:off x="8952897" y="3920354"/>
            <a:ext cx="1970525" cy="56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7E7C7-5C83-494E-B419-C3C17B69655A}"/>
              </a:ext>
            </a:extLst>
          </p:cNvPr>
          <p:cNvSpPr/>
          <p:nvPr/>
        </p:nvSpPr>
        <p:spPr>
          <a:xfrm>
            <a:off x="8952896" y="3134237"/>
            <a:ext cx="1970525" cy="56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320F7B-5DC3-AE45-9508-7128AA251210}"/>
              </a:ext>
            </a:extLst>
          </p:cNvPr>
          <p:cNvSpPr/>
          <p:nvPr/>
        </p:nvSpPr>
        <p:spPr>
          <a:xfrm>
            <a:off x="8952894" y="2348120"/>
            <a:ext cx="1970525" cy="56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62;p10">
            <a:extLst>
              <a:ext uri="{FF2B5EF4-FFF2-40B4-BE49-F238E27FC236}">
                <a16:creationId xmlns:a16="http://schemas.microsoft.com/office/drawing/2014/main" id="{0558B492-AB0F-FF41-99C6-50FD9BD0AB4B}"/>
              </a:ext>
            </a:extLst>
          </p:cNvPr>
          <p:cNvSpPr txBox="1">
            <a:spLocks/>
          </p:cNvSpPr>
          <p:nvPr/>
        </p:nvSpPr>
        <p:spPr>
          <a:xfrm>
            <a:off x="9014007" y="4040341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Freeze</a:t>
            </a:r>
          </a:p>
        </p:txBody>
      </p:sp>
      <p:sp>
        <p:nvSpPr>
          <p:cNvPr id="12" name="Google Shape;362;p10">
            <a:extLst>
              <a:ext uri="{FF2B5EF4-FFF2-40B4-BE49-F238E27FC236}">
                <a16:creationId xmlns:a16="http://schemas.microsoft.com/office/drawing/2014/main" id="{AA7AD4DD-A56E-6E4C-B7C2-AC4EF361FF2B}"/>
              </a:ext>
            </a:extLst>
          </p:cNvPr>
          <p:cNvSpPr txBox="1">
            <a:spLocks/>
          </p:cNvSpPr>
          <p:nvPr/>
        </p:nvSpPr>
        <p:spPr>
          <a:xfrm>
            <a:off x="9014007" y="3254224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>
                <a:latin typeface="Montserrat" pitchFamily="2" charset="77"/>
              </a:rPr>
              <a:t>Flight</a:t>
            </a:r>
          </a:p>
        </p:txBody>
      </p:sp>
      <p:sp>
        <p:nvSpPr>
          <p:cNvPr id="13" name="Google Shape;362;p10">
            <a:extLst>
              <a:ext uri="{FF2B5EF4-FFF2-40B4-BE49-F238E27FC236}">
                <a16:creationId xmlns:a16="http://schemas.microsoft.com/office/drawing/2014/main" id="{5CBFE53D-1EFE-B34D-BA2D-C438BB1D108A}"/>
              </a:ext>
            </a:extLst>
          </p:cNvPr>
          <p:cNvSpPr txBox="1">
            <a:spLocks/>
          </p:cNvSpPr>
          <p:nvPr/>
        </p:nvSpPr>
        <p:spPr>
          <a:xfrm>
            <a:off x="9014006" y="2468107"/>
            <a:ext cx="18483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Font typeface="Arial"/>
              <a:buNone/>
            </a:pPr>
            <a:r>
              <a:rPr lang="en-US">
                <a:latin typeface="Montserrat" pitchFamily="2" charset="77"/>
              </a:rPr>
              <a:t>Fight</a:t>
            </a:r>
          </a:p>
        </p:txBody>
      </p:sp>
      <p:pic>
        <p:nvPicPr>
          <p:cNvPr id="16" name="Google Shape;352;p9" descr="A close up of a sign&#10;&#10;Description automatically generated">
            <a:extLst>
              <a:ext uri="{FF2B5EF4-FFF2-40B4-BE49-F238E27FC236}">
                <a16:creationId xmlns:a16="http://schemas.microsoft.com/office/drawing/2014/main" id="{B3D82625-E402-0049-ADFC-F7EAA758A8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9426" y="3957310"/>
            <a:ext cx="488051" cy="48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73;p11">
            <a:extLst>
              <a:ext uri="{FF2B5EF4-FFF2-40B4-BE49-F238E27FC236}">
                <a16:creationId xmlns:a16="http://schemas.microsoft.com/office/drawing/2014/main" id="{331CC2C2-1AC3-FA47-9772-0F38AEA0FED6}"/>
              </a:ext>
            </a:extLst>
          </p:cNvPr>
          <p:cNvSpPr/>
          <p:nvPr/>
        </p:nvSpPr>
        <p:spPr>
          <a:xfrm>
            <a:off x="-1" y="0"/>
            <a:ext cx="765529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8"/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/>
              <a:t>The Freeze Response</a:t>
            </a:r>
            <a:endParaRPr/>
          </a:p>
        </p:txBody>
      </p:sp>
      <p:sp>
        <p:nvSpPr>
          <p:cNvPr id="491" name="Google Shape;491;p18"/>
          <p:cNvSpPr txBox="1">
            <a:spLocks noGrp="1"/>
          </p:cNvSpPr>
          <p:nvPr>
            <p:ph type="body" idx="2"/>
          </p:nvPr>
        </p:nvSpPr>
        <p:spPr>
          <a:xfrm>
            <a:off x="620715" y="1659118"/>
            <a:ext cx="4639443" cy="3289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US" sz="1400"/>
              <a:t>Sometimes, when perceiving a threat, we defend ourselves by freezing.</a:t>
            </a:r>
          </a:p>
          <a:p>
            <a:pPr marL="685800" lvl="1" indent="-228600"/>
            <a:r>
              <a:rPr lang="en-US" sz="1400"/>
              <a:t>Numbing</a:t>
            </a:r>
          </a:p>
          <a:p>
            <a:pPr marL="685800" lvl="1" indent="-228600"/>
            <a:r>
              <a:rPr lang="en-US" sz="1400"/>
              <a:t>Detachment</a:t>
            </a:r>
          </a:p>
          <a:p>
            <a:pPr marL="685800" lvl="1" indent="-228600"/>
            <a:r>
              <a:rPr lang="en-US" sz="1400"/>
              <a:t>Giving up easily</a:t>
            </a:r>
          </a:p>
          <a:p>
            <a:pPr marL="228600" indent="-228600">
              <a:spcBef>
                <a:spcPts val="1000"/>
              </a:spcBef>
            </a:pPr>
            <a:r>
              <a:rPr lang="en-US" sz="1400"/>
              <a:t>This response corresponds to the </a:t>
            </a:r>
            <a:r>
              <a:rPr lang="en-US" sz="1400" b="1" err="1"/>
              <a:t>Kapha</a:t>
            </a:r>
            <a:r>
              <a:rPr lang="en-US" sz="1400"/>
              <a:t> </a:t>
            </a:r>
            <a:r>
              <a:rPr lang="en-US" sz="1400" err="1"/>
              <a:t>dosha</a:t>
            </a:r>
            <a:r>
              <a:rPr lang="en-US" sz="1400"/>
              <a:t>.</a:t>
            </a:r>
            <a:endParaRPr lang="en-US" sz="1400">
              <a:solidFill>
                <a:srgbClr val="001232"/>
              </a:solidFill>
              <a:cs typeface="Tahoma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6EBE5C6-0B04-614D-9633-D2CD6FCB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425" y="3162205"/>
            <a:ext cx="488051" cy="51373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7CCD6D7-FFB2-334C-A72E-3513C0F89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425" y="2379293"/>
            <a:ext cx="488051" cy="5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F5E44DF-A696-CB48-B14F-0E884BE5B099}"/>
              </a:ext>
            </a:extLst>
          </p:cNvPr>
          <p:cNvGraphicFramePr>
            <a:graphicFrameLocks noGrp="1"/>
          </p:cNvGraphicFramePr>
          <p:nvPr>
            <p:ph type="tbl" idx="2"/>
          </p:nvPr>
        </p:nvGraphicFramePr>
        <p:xfrm>
          <a:off x="620714" y="1830976"/>
          <a:ext cx="10972800" cy="3873136"/>
        </p:xfrm>
        <a:graphic>
          <a:graphicData uri="http://schemas.openxmlformats.org/drawingml/2006/table">
            <a:tbl>
              <a:tblPr firstRow="1" bandRow="1">
                <a:tableStyleId>{14A56FEA-ED96-4430-BC69-151B3D8877FD}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13938792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809140387"/>
                    </a:ext>
                  </a:extLst>
                </a:gridCol>
              </a:tblGrid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Change in Physiology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Contributes to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9722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Increased blood pressure, heart stress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Coronary heart disease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951611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Increased stress hormones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Anxiety, insomnia, addictions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563975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Increased blood 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Diabetes, obesity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518332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Decreased circulation to digestive tract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Digestive disturbances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723267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Decreased growth and sex hormones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Premature aging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661457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Decreased immunity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Infections, cancer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49706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Increased sticky platelets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Heart attacks, strokes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085864"/>
                  </a:ext>
                </a:extLst>
              </a:tr>
            </a:tbl>
          </a:graphicData>
        </a:graphic>
      </p:graphicFrame>
      <p:sp>
        <p:nvSpPr>
          <p:cNvPr id="9" name="Google Shape;490;p18">
            <a:extLst>
              <a:ext uri="{FF2B5EF4-FFF2-40B4-BE49-F238E27FC236}">
                <a16:creationId xmlns:a16="http://schemas.microsoft.com/office/drawing/2014/main" id="{2507CA4B-53CB-284A-A5AF-F829413E7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/>
              <a:t>The Seeds of Illness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803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Restful Awareness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Google Shape;447;p16">
            <a:extLst>
              <a:ext uri="{FF2B5EF4-FFF2-40B4-BE49-F238E27FC236}">
                <a16:creationId xmlns:a16="http://schemas.microsoft.com/office/drawing/2014/main" id="{58A6100A-E432-9F4E-82E6-F87119AD25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714" y="1742164"/>
            <a:ext cx="5571080" cy="77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buSzPts val="2035"/>
              <a:buNone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meditation, the body shifts into a state of restful awareness which counterbalances the fight/flight/freeze response.</a:t>
            </a:r>
          </a:p>
        </p:txBody>
      </p:sp>
      <p:sp>
        <p:nvSpPr>
          <p:cNvPr id="7" name="Google Shape;452;p16">
            <a:extLst>
              <a:ext uri="{FF2B5EF4-FFF2-40B4-BE49-F238E27FC236}">
                <a16:creationId xmlns:a16="http://schemas.microsoft.com/office/drawing/2014/main" id="{BBCA242E-0FA4-8F4C-9CEC-8708521A046F}"/>
              </a:ext>
            </a:extLst>
          </p:cNvPr>
          <p:cNvSpPr txBox="1"/>
          <p:nvPr/>
        </p:nvSpPr>
        <p:spPr>
          <a:xfrm>
            <a:off x="712153" y="2514601"/>
            <a:ext cx="4505994" cy="271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heart rate slows/pumps blood more slowly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 pressure normalizes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Perspiration decreases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Adrenal glands produce less adrenaline and cortisol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Immune function improves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Breathing slows down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Platelet function normalizes</a:t>
            </a:r>
          </a:p>
        </p:txBody>
      </p:sp>
    </p:spTree>
    <p:extLst>
      <p:ext uri="{BB962C8B-B14F-4D97-AF65-F5344CB8AC3E}">
        <p14:creationId xmlns:p14="http://schemas.microsoft.com/office/powerpoint/2010/main" val="85787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90;p18">
            <a:extLst>
              <a:ext uri="{FF2B5EF4-FFF2-40B4-BE49-F238E27FC236}">
                <a16:creationId xmlns:a16="http://schemas.microsoft.com/office/drawing/2014/main" id="{2507CA4B-53CB-284A-A5AF-F829413E7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/>
              <a:t>Restful Awareness</a:t>
            </a:r>
            <a:endParaRPr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0DAC448-185D-634A-A47A-1693BA13B4E4}"/>
              </a:ext>
            </a:extLst>
          </p:cNvPr>
          <p:cNvSpPr>
            <a:spLocks noGrp="1"/>
          </p:cNvSpPr>
          <p:nvPr>
            <p:ph type="tbl" idx="2"/>
          </p:nvPr>
        </p:nvSpPr>
        <p:spPr/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8308D5F-2F39-8345-BD4B-4A351FE254F8}"/>
              </a:ext>
            </a:extLst>
          </p:cNvPr>
          <p:cNvGraphicFramePr>
            <a:graphicFrameLocks/>
          </p:cNvGraphicFramePr>
          <p:nvPr/>
        </p:nvGraphicFramePr>
        <p:xfrm>
          <a:off x="620714" y="1830976"/>
          <a:ext cx="10972800" cy="3873136"/>
        </p:xfrm>
        <a:graphic>
          <a:graphicData uri="http://schemas.openxmlformats.org/drawingml/2006/table">
            <a:tbl>
              <a:tblPr firstRow="1" bandRow="1">
                <a:tableStyleId>{14A56FEA-ED96-4430-BC69-151B3D8877FD}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13938792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809140387"/>
                    </a:ext>
                  </a:extLst>
                </a:gridCol>
              </a:tblGrid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Fight/Flight/Freeze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Restful Awareness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9722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Heart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Down: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Heart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951611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Blood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Down: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Blood pressure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563975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Respiration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Down: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Respiration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518332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 dirty="0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Perspiration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Down: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Perspiration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4723267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Stress hormones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Down: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Stress hormones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661457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Down: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Anti-aging hormones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Anti-Aging hormones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49706"/>
                  </a:ext>
                </a:extLst>
              </a:tr>
              <a:tr h="48414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</a:t>
                      </a:r>
                      <a:r>
                        <a:rPr lang="en-US">
                          <a:solidFill>
                            <a:srgbClr val="001232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Up: </a:t>
                      </a:r>
                      <a:r>
                        <a:rPr lang="en-US" b="0" i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Platelet stickiness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4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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Wingdings 3" pitchFamily="-16" charset="2"/>
                        </a:rPr>
                        <a:t> </a:t>
                      </a:r>
                      <a:r>
                        <a:rPr lang="en-US" b="1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Down: </a:t>
                      </a:r>
                      <a:r>
                        <a:rPr lang="en-US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Platelet stickiness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0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58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5D99B-2C42-854B-9024-0403BC04E7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Prepare for Meditation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7F792-EB48-E743-8C03-14423A26F8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8740" y="1752866"/>
            <a:ext cx="5251257" cy="3993025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can be practiced anywhere.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is best practiced in a comfortable seated position with your eyes closed.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pillows and blankets if needed.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 lying down unless you are unable to sit upright comfortably.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Minimize potential distractions such as phones, music, and television.</a:t>
            </a:r>
          </a:p>
        </p:txBody>
      </p:sp>
    </p:spTree>
    <p:extLst>
      <p:ext uri="{BB962C8B-B14F-4D97-AF65-F5344CB8AC3E}">
        <p14:creationId xmlns:p14="http://schemas.microsoft.com/office/powerpoint/2010/main" val="81914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Mantra?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Google Shape;452;p16">
            <a:extLst>
              <a:ext uri="{FF2B5EF4-FFF2-40B4-BE49-F238E27FC236}">
                <a16:creationId xmlns:a16="http://schemas.microsoft.com/office/drawing/2014/main" id="{10AB2679-A75A-C24C-B175-8BF05F1349B0}"/>
              </a:ext>
            </a:extLst>
          </p:cNvPr>
          <p:cNvSpPr txBox="1"/>
          <p:nvPr/>
        </p:nvSpPr>
        <p:spPr>
          <a:xfrm>
            <a:off x="533868" y="1728483"/>
            <a:ext cx="5059683" cy="310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mantra is a thought with no particular meaning.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thoughts have a sound and a meaning.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 holds the mind at the active thinking level.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thinking a mantra, there is nothing to hold the mind at the active thinking level.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Hum 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mantra meditation using the vibration of the breath.</a:t>
            </a:r>
          </a:p>
        </p:txBody>
      </p:sp>
    </p:spTree>
    <p:extLst>
      <p:ext uri="{BB962C8B-B14F-4D97-AF65-F5344CB8AC3E}">
        <p14:creationId xmlns:p14="http://schemas.microsoft.com/office/powerpoint/2010/main" val="426425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Meditate</a:t>
            </a:r>
            <a:endParaRPr sz="2400" b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Google Shape;452;p16">
            <a:extLst>
              <a:ext uri="{FF2B5EF4-FFF2-40B4-BE49-F238E27FC236}">
                <a16:creationId xmlns:a16="http://schemas.microsoft.com/office/drawing/2014/main" id="{BBCA242E-0FA4-8F4C-9CEC-8708521A046F}"/>
              </a:ext>
            </a:extLst>
          </p:cNvPr>
          <p:cNvSpPr txBox="1"/>
          <p:nvPr/>
        </p:nvSpPr>
        <p:spPr>
          <a:xfrm>
            <a:off x="519798" y="1728483"/>
            <a:ext cx="5867172" cy="446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Sitting comfortably with your eyes closed, gently introduce the silent repetition of the mantra, </a:t>
            </a:r>
            <a:r>
              <a:rPr lang="en-US" alt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Hum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inhale, mentally repeat the word, So. On the exhale, mentally repeat the word, </a:t>
            </a:r>
            <a:r>
              <a:rPr lang="en-US" alt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become aware you have drifted away to other thoughts, sounds, or sensations, gently return your attention to your breath and the repetition of </a:t>
            </a:r>
            <a:r>
              <a:rPr lang="en-US" altLang="en-US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Hum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your meditation by letting go of the mantra. 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 with your eyes closed for a few minutes, then gently move back into activity.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 watch or meditation app to time your meditations and always allow for proper time to come out of meditation – even if it means ending meditation early.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7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9F5E8-57A3-0B40-A827-C6B8E7048C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Meditation?</a:t>
            </a:r>
          </a:p>
        </p:txBody>
      </p:sp>
      <p:sp>
        <p:nvSpPr>
          <p:cNvPr id="11" name="Google Shape;256;p3">
            <a:extLst>
              <a:ext uri="{FF2B5EF4-FFF2-40B4-BE49-F238E27FC236}">
                <a16:creationId xmlns:a16="http://schemas.microsoft.com/office/drawing/2014/main" id="{D5F1B35E-D94A-1942-8E9A-3F391FEF62B1}"/>
              </a:ext>
            </a:extLst>
          </p:cNvPr>
          <p:cNvSpPr txBox="1"/>
          <p:nvPr/>
        </p:nvSpPr>
        <p:spPr>
          <a:xfrm>
            <a:off x="609600" y="1720867"/>
            <a:ext cx="5316900" cy="4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72123" indent="-342900">
              <a:buClr>
                <a:schemeClr val="accent1"/>
              </a:buClr>
              <a:buSzPts val="1400"/>
              <a:buChar char="•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1pPr>
          </a:lstStyle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journey from activity to silence.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practice to train our attention and awareness.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opportunity to de-stress the mind.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unfoldment of our inner potential.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Reconnection with the essential Self.</a:t>
            </a:r>
          </a:p>
        </p:txBody>
      </p:sp>
    </p:spTree>
    <p:extLst>
      <p:ext uri="{BB962C8B-B14F-4D97-AF65-F5344CB8AC3E}">
        <p14:creationId xmlns:p14="http://schemas.microsoft.com/office/powerpoint/2010/main" val="137860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Google Shape;447;p16">
            <a:extLst>
              <a:ext uri="{FF2B5EF4-FFF2-40B4-BE49-F238E27FC236}">
                <a16:creationId xmlns:a16="http://schemas.microsoft.com/office/drawing/2014/main" id="{4FFF76FC-A960-DF43-B925-A8B0F8B9FA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714" y="1742164"/>
            <a:ext cx="5571080" cy="77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1425"/>
              </a:spcBef>
              <a:buSzPts val="2035"/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have several different experiences during meditation:</a:t>
            </a:r>
          </a:p>
        </p:txBody>
      </p:sp>
      <p:sp>
        <p:nvSpPr>
          <p:cNvPr id="11" name="Google Shape;452;p16">
            <a:extLst>
              <a:ext uri="{FF2B5EF4-FFF2-40B4-BE49-F238E27FC236}">
                <a16:creationId xmlns:a16="http://schemas.microsoft.com/office/drawing/2014/main" id="{9B23A172-1954-4B4A-97E7-748E1230E29F}"/>
              </a:ext>
            </a:extLst>
          </p:cNvPr>
          <p:cNvSpPr txBox="1"/>
          <p:nvPr/>
        </p:nvSpPr>
        <p:spPr>
          <a:xfrm>
            <a:off x="712154" y="2594889"/>
            <a:ext cx="3968382" cy="174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Repeating the Mantra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Thinking thoughts and restlessness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Falling asleep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Slipping into the “Gap”</a:t>
            </a:r>
          </a:p>
        </p:txBody>
      </p:sp>
    </p:spTree>
    <p:extLst>
      <p:ext uri="{BB962C8B-B14F-4D97-AF65-F5344CB8AC3E}">
        <p14:creationId xmlns:p14="http://schemas.microsoft.com/office/powerpoint/2010/main" val="4076466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Expectations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Google Shape;452;p16">
            <a:extLst>
              <a:ext uri="{FF2B5EF4-FFF2-40B4-BE49-F238E27FC236}">
                <a16:creationId xmlns:a16="http://schemas.microsoft.com/office/drawing/2014/main" id="{BBCA242E-0FA4-8F4C-9CEC-8708521A046F}"/>
              </a:ext>
            </a:extLst>
          </p:cNvPr>
          <p:cNvSpPr txBox="1"/>
          <p:nvPr/>
        </p:nvSpPr>
        <p:spPr>
          <a:xfrm>
            <a:off x="518157" y="1708657"/>
            <a:ext cx="6862357" cy="174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 seeking a particular experience or result during meditation. 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 meditation with innocence and non-judgment.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meditation is unique and will be best suited for you at that moment.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effortlessness and allow the natural process to unfold.</a:t>
            </a:r>
          </a:p>
        </p:txBody>
      </p:sp>
    </p:spTree>
    <p:extLst>
      <p:ext uri="{BB962C8B-B14F-4D97-AF65-F5344CB8AC3E}">
        <p14:creationId xmlns:p14="http://schemas.microsoft.com/office/powerpoint/2010/main" val="514803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Enlivening Health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Google Shape;452;p16">
            <a:extLst>
              <a:ext uri="{FF2B5EF4-FFF2-40B4-BE49-F238E27FC236}">
                <a16:creationId xmlns:a16="http://schemas.microsoft.com/office/drawing/2014/main" id="{BBCA242E-0FA4-8F4C-9CEC-8708521A046F}"/>
              </a:ext>
            </a:extLst>
          </p:cNvPr>
          <p:cNvSpPr txBox="1"/>
          <p:nvPr/>
        </p:nvSpPr>
        <p:spPr>
          <a:xfrm>
            <a:off x="518157" y="1708657"/>
            <a:ext cx="6862357" cy="174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20000"/>
              </a:lnSpc>
              <a:buClr>
                <a:srgbClr val="2F2F2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rmorant Garamond"/>
              </a:rPr>
              <a:t>The six pillars of health allow you to access your deepest potential for health.</a:t>
            </a:r>
          </a:p>
          <a:p>
            <a:pPr marL="285750" lvl="0" indent="-285750">
              <a:lnSpc>
                <a:spcPct val="120000"/>
              </a:lnSpc>
              <a:buClr>
                <a:srgbClr val="2F2F2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rmorant Garamond"/>
              </a:rPr>
              <a:t>One of the foundational practices of an Ayurvedic lifestyle is meditation.</a:t>
            </a:r>
          </a:p>
          <a:p>
            <a:pPr marL="285750" lvl="0" indent="-285750">
              <a:lnSpc>
                <a:spcPct val="120000"/>
              </a:lnSpc>
              <a:buClr>
                <a:srgbClr val="2F2F2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rmorant Garamond"/>
              </a:rPr>
              <a:t>The key to meditation is to be effortless.</a:t>
            </a:r>
          </a:p>
          <a:p>
            <a:pPr marL="285750" lvl="0" indent="-285750">
              <a:lnSpc>
                <a:spcPct val="120000"/>
              </a:lnSpc>
              <a:buClr>
                <a:srgbClr val="2F2F2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rmorant Garamond"/>
              </a:rPr>
              <a:t>Meditation enriches all aspects of your life.</a:t>
            </a:r>
          </a:p>
        </p:txBody>
      </p:sp>
    </p:spTree>
    <p:extLst>
      <p:ext uri="{BB962C8B-B14F-4D97-AF65-F5344CB8AC3E}">
        <p14:creationId xmlns:p14="http://schemas.microsoft.com/office/powerpoint/2010/main" val="332352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8;p19">
            <a:extLst>
              <a:ext uri="{FF2B5EF4-FFF2-40B4-BE49-F238E27FC236}">
                <a16:creationId xmlns:a16="http://schemas.microsoft.com/office/drawing/2014/main" id="{5DDA53A6-7840-184C-B9E1-ABF3F2A42338}"/>
              </a:ext>
            </a:extLst>
          </p:cNvPr>
          <p:cNvSpPr txBox="1">
            <a:spLocks/>
          </p:cNvSpPr>
          <p:nvPr/>
        </p:nvSpPr>
        <p:spPr>
          <a:xfrm>
            <a:off x="1693817" y="2056587"/>
            <a:ext cx="8804366" cy="24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2F2F2F"/>
              </a:buClr>
              <a:buSzPts val="2200"/>
            </a:pPr>
            <a:r>
              <a:rPr lang="en-US" sz="2000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rmorant Garamond"/>
              </a:rPr>
              <a:t>“Meditation is not a way of making your mind quiet.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Clr>
                <a:srgbClr val="2F2F2F"/>
              </a:buClr>
              <a:buSzPts val="2200"/>
            </a:pPr>
            <a:r>
              <a:rPr lang="en-US" sz="2000" b="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rmorant Garamond"/>
              </a:rPr>
              <a:t>It is a way of entering into the quiet that is already there.”</a:t>
            </a:r>
          </a:p>
        </p:txBody>
      </p:sp>
      <p:sp>
        <p:nvSpPr>
          <p:cNvPr id="7" name="Google Shape;509;p19">
            <a:extLst>
              <a:ext uri="{FF2B5EF4-FFF2-40B4-BE49-F238E27FC236}">
                <a16:creationId xmlns:a16="http://schemas.microsoft.com/office/drawing/2014/main" id="{D7877780-1785-4447-9B04-E01664BF678B}"/>
              </a:ext>
            </a:extLst>
          </p:cNvPr>
          <p:cNvSpPr txBox="1">
            <a:spLocks/>
          </p:cNvSpPr>
          <p:nvPr/>
        </p:nvSpPr>
        <p:spPr>
          <a:xfrm>
            <a:off x="3657000" y="3920221"/>
            <a:ext cx="4878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ts val="2500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Deepak Chopra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Body, Mind, and Soul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7" name="Google Shape;447;p16"/>
          <p:cNvSpPr txBox="1">
            <a:spLocks noGrp="1"/>
          </p:cNvSpPr>
          <p:nvPr>
            <p:ph type="body" idx="4294967295"/>
          </p:nvPr>
        </p:nvSpPr>
        <p:spPr>
          <a:xfrm>
            <a:off x="620714" y="1742164"/>
            <a:ext cx="5571080" cy="77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buSzPts val="2035"/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choices we make about our experiences change our bodies, including our choices about:</a:t>
            </a:r>
          </a:p>
        </p:txBody>
      </p:sp>
      <p:sp>
        <p:nvSpPr>
          <p:cNvPr id="452" name="Google Shape;452;p16"/>
          <p:cNvSpPr txBox="1"/>
          <p:nvPr/>
        </p:nvSpPr>
        <p:spPr>
          <a:xfrm>
            <a:off x="748730" y="2514601"/>
            <a:ext cx="3968382" cy="174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relationships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Sensory experiences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interactions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routine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ts val="2035"/>
              <a:buNone/>
            </a:pP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1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Body, Mind, and Soul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7" name="Google Shape;447;p16"/>
          <p:cNvSpPr txBox="1">
            <a:spLocks noGrp="1"/>
          </p:cNvSpPr>
          <p:nvPr>
            <p:ph type="body" idx="4294967295"/>
          </p:nvPr>
        </p:nvSpPr>
        <p:spPr>
          <a:xfrm>
            <a:off x="620714" y="1742164"/>
            <a:ext cx="4970189" cy="77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1000"/>
              </a:spcBef>
              <a:buSzPts val="2035"/>
              <a:buNone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Deepak teaches, the six most important pillars of health to focus on in our daily lives are:</a:t>
            </a:r>
          </a:p>
        </p:txBody>
      </p:sp>
      <p:sp>
        <p:nvSpPr>
          <p:cNvPr id="452" name="Google Shape;452;p16"/>
          <p:cNvSpPr txBox="1"/>
          <p:nvPr/>
        </p:nvSpPr>
        <p:spPr>
          <a:xfrm>
            <a:off x="757874" y="2514601"/>
            <a:ext cx="3968382" cy="174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Sleep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Mindful Movement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Healthy Emotions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Grounding/Connection to Nature</a:t>
            </a: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 Nutrition</a:t>
            </a:r>
          </a:p>
        </p:txBody>
      </p:sp>
    </p:spTree>
    <p:extLst>
      <p:ext uri="{BB962C8B-B14F-4D97-AF65-F5344CB8AC3E}">
        <p14:creationId xmlns:p14="http://schemas.microsoft.com/office/powerpoint/2010/main" val="45594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5D99B-2C42-854B-9024-0403BC04E7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Benefits of Meditation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7F792-EB48-E743-8C03-14423A26F8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8889" y="1715695"/>
            <a:ext cx="5251257" cy="3993025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scientific research validates that having a regular meditation practice produces tangible benefits for mental and </a:t>
            </a: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health, including:</a:t>
            </a:r>
            <a:endParaRPr lang="en-US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immune function</a:t>
            </a:r>
          </a:p>
          <a:p>
            <a:pPr marL="457200" lvl="3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worry, anxiety and depression</a:t>
            </a:r>
          </a:p>
          <a:p>
            <a:pPr marL="457200" lvl="3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rejuvenating, anti-aging hormones</a:t>
            </a:r>
          </a:p>
          <a:p>
            <a:pPr marL="457200" lvl="3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cognitive skills </a:t>
            </a:r>
          </a:p>
          <a:p>
            <a:pPr marL="457200" lvl="3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meaningful relationships</a:t>
            </a:r>
          </a:p>
          <a:p>
            <a:pPr marL="457200" lvl="3" indent="-2286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Enlightenment</a:t>
            </a:r>
          </a:p>
          <a:p>
            <a:pPr lvl="3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can even change gene expression to promote healing, self-regulation, and homeostasis (balance).</a:t>
            </a:r>
          </a:p>
        </p:txBody>
      </p:sp>
    </p:spTree>
    <p:extLst>
      <p:ext uri="{BB962C8B-B14F-4D97-AF65-F5344CB8AC3E}">
        <p14:creationId xmlns:p14="http://schemas.microsoft.com/office/powerpoint/2010/main" val="214987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Telomeres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2" name="Google Shape;452;p16"/>
          <p:cNvSpPr txBox="1"/>
          <p:nvPr/>
        </p:nvSpPr>
        <p:spPr>
          <a:xfrm>
            <a:off x="609600" y="1587084"/>
            <a:ext cx="5199021" cy="386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Chromosomes carry all the information a cell needs to grow, exist, and thrive.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chromosomes are healthy, our cells are healthy.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Vibrant, healthy cells are the foundation of a healthy body.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Telomeres are the end caps of chromosomes and protect them from fraying, like the end caps of shoelaces.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is proving to protect and lengthen telomeres, thus increasing the protection of each chromosome.</a:t>
            </a:r>
          </a:p>
          <a:p>
            <a:pPr marL="228600" lvl="3" indent="-228600"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179CB628-E61E-C849-94DE-4BA276E1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39" y="488108"/>
            <a:ext cx="3920894" cy="6153076"/>
          </a:xfrm>
          <a:prstGeom prst="rect">
            <a:avLst/>
          </a:prstGeom>
        </p:spPr>
      </p:pic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2BE07E10-88CC-C54C-BA8A-696EF3EE5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39" y="488108"/>
            <a:ext cx="3920894" cy="6153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6BFF5-998F-3B43-8095-77928E286BC4}"/>
              </a:ext>
            </a:extLst>
          </p:cNvPr>
          <p:cNvSpPr/>
          <p:nvPr/>
        </p:nvSpPr>
        <p:spPr>
          <a:xfrm>
            <a:off x="8255003" y="880622"/>
            <a:ext cx="11817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Chromosome: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609FC-48D1-6847-9C20-39F8AFD0F48A}"/>
              </a:ext>
            </a:extLst>
          </p:cNvPr>
          <p:cNvSpPr/>
          <p:nvPr/>
        </p:nvSpPr>
        <p:spPr>
          <a:xfrm>
            <a:off x="6390154" y="5129518"/>
            <a:ext cx="987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spcBef>
                <a:spcPts val="1000"/>
              </a:spcBef>
              <a:buNone/>
            </a:pPr>
            <a:r>
              <a:rPr lang="en-US" sz="1000" b="1" dirty="0">
                <a:solidFill>
                  <a:srgbClr val="00123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Telomeres</a:t>
            </a:r>
            <a:endParaRPr lang="en-US" sz="1000" dirty="0">
              <a:solidFill>
                <a:srgbClr val="0012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AA4D26-B95B-BF4F-A9E2-4672C2371553}"/>
              </a:ext>
            </a:extLst>
          </p:cNvPr>
          <p:cNvCxnSpPr>
            <a:cxnSpLocks/>
          </p:cNvCxnSpPr>
          <p:nvPr/>
        </p:nvCxnSpPr>
        <p:spPr>
          <a:xfrm flipH="1">
            <a:off x="7459816" y="5267444"/>
            <a:ext cx="4410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3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and Gene Expression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2" name="Google Shape;452;p16"/>
          <p:cNvSpPr txBox="1"/>
          <p:nvPr/>
        </p:nvSpPr>
        <p:spPr>
          <a:xfrm>
            <a:off x="620714" y="1728483"/>
            <a:ext cx="5207730" cy="386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mind and emotions affect gene activity and expression.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take control of our mind and emotions through meditation. 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can help alter gene expression so that certain gene-related diseases may not manifest.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meditation and other lifestyle practices, we can influence 95% of our gene expression, thus taking control of our lives and overall health.</a:t>
            </a:r>
          </a:p>
          <a:p>
            <a:pPr marL="228600" lvl="3" indent="-228600"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1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6;p16">
            <a:extLst>
              <a:ext uri="{FF2B5EF4-FFF2-40B4-BE49-F238E27FC236}">
                <a16:creationId xmlns:a16="http://schemas.microsoft.com/office/drawing/2014/main" id="{09AB85A4-ECBA-F34B-9192-3DFEBDA32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0714" y="1003733"/>
            <a:ext cx="10059010" cy="72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&amp; Research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452;p16">
            <a:extLst>
              <a:ext uri="{FF2B5EF4-FFF2-40B4-BE49-F238E27FC236}">
                <a16:creationId xmlns:a16="http://schemas.microsoft.com/office/drawing/2014/main" id="{5A9883A0-F1C3-6D41-B552-6408D5EACB42}"/>
              </a:ext>
            </a:extLst>
          </p:cNvPr>
          <p:cNvSpPr txBox="1"/>
          <p:nvPr/>
        </p:nvSpPr>
        <p:spPr>
          <a:xfrm>
            <a:off x="518155" y="1554714"/>
            <a:ext cx="11183987" cy="511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Telomerase &amp; Genomics Research Study P02.144LB A Randomized Trial Comparing a Brief Meditation Retreat to a Vacation: Effects on Daily Well-Being.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https://www.liebertpub.com/doi/pdfplus/10.1089/acm.2014.5242.abstract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286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Articles: ​</a:t>
            </a:r>
          </a:p>
          <a:p>
            <a:pPr marL="6858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Telomeres: Aging Secrets to Help You Stay Healthy by Thea Singer.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https://www.huffpost.com/entry/telomeres-aging-antiage-telomerase_n_1955963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858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Weekly Health Tip: The Power of Meditation.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https://www.huffpost.com/entry/meditation-telomeres_b_861254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858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Psychosocial Effects of a Holistic Approach to Well-being in Health and Wellness Courses. 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https://www.choprafoundation.org/wp-content/uploads/2019/06/2019-06-Patel-et-al-Holistic-Approach-to-Well-being.pdf</a:t>
            </a:r>
            <a:endParaRPr lang="en-US" sz="1200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Meditation Can Help Anxiety. </a:t>
            </a: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https://chopra.com/articles/how-meditation-can-help-anxiety</a:t>
            </a: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286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Meditation Research:​</a:t>
            </a:r>
          </a:p>
          <a:p>
            <a:pPr marL="6858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Cardiovascular and nervous system changes during meditation. 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https://www.frontiersin.org/articles/10.3389/fnhum.2015.00145/full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​</a:t>
            </a:r>
          </a:p>
          <a:p>
            <a:pPr marL="685800" indent="-228600" fontAlgn="base">
              <a:lnSpc>
                <a:spcPct val="12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 biology research study reveals benefits of vacation and meditation. 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https://www.eurekalert.org/pub_releases/2016-08/tmsh-sbr082916.php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3" indent="-2286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>
            <a:spLocks noGrp="1"/>
          </p:cNvSpPr>
          <p:nvPr>
            <p:ph type="body" idx="4294967295"/>
          </p:nvPr>
        </p:nvSpPr>
        <p:spPr>
          <a:xfrm>
            <a:off x="609600" y="1119051"/>
            <a:ext cx="4184660" cy="504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stress?</a:t>
            </a:r>
            <a:endParaRPr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4294967295"/>
          </p:nvPr>
        </p:nvSpPr>
        <p:spPr>
          <a:xfrm>
            <a:off x="620714" y="1752799"/>
            <a:ext cx="5544956" cy="39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Stress results from perceiving obstacles to the fulfillment of our needs and desires.</a:t>
            </a:r>
            <a:endParaRPr lang="en-US" alt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the “fight/flight/freeze” response, our bodies respond to these perceived obstacles or threats.</a:t>
            </a:r>
            <a:endParaRPr lang="en-US" alt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stresses are you experiencing right now?</a:t>
            </a:r>
            <a:endParaRPr lang="en-US" altLang="en-US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they make you feel?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nd Background">
  <a:themeElements>
    <a:clrScheme name="Chopra — Color Palette">
      <a:dk1>
        <a:srgbClr val="001432"/>
      </a:dk1>
      <a:lt1>
        <a:srgbClr val="FBF2DE"/>
      </a:lt1>
      <a:dk2>
        <a:srgbClr val="0E384D"/>
      </a:dk2>
      <a:lt2>
        <a:srgbClr val="D99C64"/>
      </a:lt2>
      <a:accent1>
        <a:srgbClr val="FFBE3C"/>
      </a:accent1>
      <a:accent2>
        <a:srgbClr val="F05938"/>
      </a:accent2>
      <a:accent3>
        <a:srgbClr val="3757B6"/>
      </a:accent3>
      <a:accent4>
        <a:srgbClr val="23C369"/>
      </a:accent4>
      <a:accent5>
        <a:srgbClr val="FFE1AA"/>
      </a:accent5>
      <a:accent6>
        <a:srgbClr val="5F5F7D"/>
      </a:accent6>
      <a:hlink>
        <a:srgbClr val="3757B6"/>
      </a:hlink>
      <a:folHlink>
        <a:srgbClr val="3757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02D49B5740D469D38AB6840FDE84C" ma:contentTypeVersion="16" ma:contentTypeDescription="Create a new document." ma:contentTypeScope="" ma:versionID="ded2f5a56edc173abc4ffd28117834d7">
  <xsd:schema xmlns:xsd="http://www.w3.org/2001/XMLSchema" xmlns:xs="http://www.w3.org/2001/XMLSchema" xmlns:p="http://schemas.microsoft.com/office/2006/metadata/properties" xmlns:ns2="b7f98f8c-b49e-4689-b1ce-99062819729e" xmlns:ns3="f3a96c08-e11d-479f-9467-1bfe71d1348f" targetNamespace="http://schemas.microsoft.com/office/2006/metadata/properties" ma:root="true" ma:fieldsID="75aab83035d5b864a2ee76af2db57700" ns2:_="" ns3:_="">
    <xsd:import namespace="b7f98f8c-b49e-4689-b1ce-99062819729e"/>
    <xsd:import namespace="f3a96c08-e11d-479f-9467-1bfe71d134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98f8c-b49e-4689-b1ce-990628197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c40cd6f-5913-4ce9-b680-8649494db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96c08-e11d-479f-9467-1bfe71d13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b2d44-eec7-4807-bab4-722a20fb413a}" ma:internalName="TaxCatchAll" ma:showField="CatchAllData" ma:web="f3a96c08-e11d-479f-9467-1bfe71d134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a96c08-e11d-479f-9467-1bfe71d1348f">
      <UserInfo>
        <DisplayName>Erica Lopez</DisplayName>
        <AccountId>19</AccountId>
        <AccountType/>
      </UserInfo>
    </SharedWithUsers>
    <TaxCatchAll xmlns="f3a96c08-e11d-479f-9467-1bfe71d1348f" xsi:nil="true"/>
    <lcf76f155ced4ddcb4097134ff3c332f xmlns="b7f98f8c-b49e-4689-b1ce-9906281972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C9B25E-8192-40EA-8A6D-DE229ADB6D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23683-BBED-4233-8581-623195E9D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98f8c-b49e-4689-b1ce-99062819729e"/>
    <ds:schemaRef ds:uri="f3a96c08-e11d-479f-9467-1bfe71d13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595E3-2B9A-4F3B-8A14-1625D89E2D4C}">
  <ds:schemaRefs>
    <ds:schemaRef ds:uri="f3a96c08-e11d-479f-9467-1bfe71d1348f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c0a16a2-db29-46f2-a5d6-00d22a5a3297"/>
    <ds:schemaRef ds:uri="b7f98f8c-b49e-4689-b1ce-9906281972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1387</Words>
  <Application>Microsoft Office PowerPoint</Application>
  <PresentationFormat>Widescreen</PresentationFormat>
  <Paragraphs>190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 SemiBold</vt:lpstr>
      <vt:lpstr>Arial</vt:lpstr>
      <vt:lpstr>Montserrat</vt:lpstr>
      <vt:lpstr>Verdana</vt:lpstr>
      <vt:lpstr>Lato</vt:lpstr>
      <vt:lpstr>Calibri</vt:lpstr>
      <vt:lpstr>Lato Light</vt:lpstr>
      <vt:lpstr>Sand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Brown</dc:creator>
  <cp:lastModifiedBy>Erica Lopez</cp:lastModifiedBy>
  <cp:revision>66</cp:revision>
  <dcterms:created xsi:type="dcterms:W3CDTF">2020-05-13T15:40:37Z</dcterms:created>
  <dcterms:modified xsi:type="dcterms:W3CDTF">2022-11-16T21:36:50Z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0x0101002B802D49B5740D469D38AB6840FDE84C</vt:lpwstr>
  </property>
  <property fmtid="{D5CDD505-2E9C-101B-9397-08002B2CF9AE}" pid="3" name="Order">
    <vt:r8>1407200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